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32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9" r:id="rId4"/>
    <p:sldId id="490" r:id="rId5"/>
    <p:sldId id="491" r:id="rId6"/>
    <p:sldId id="298" r:id="rId7"/>
    <p:sldId id="492" r:id="rId8"/>
    <p:sldId id="493" r:id="rId9"/>
    <p:sldId id="494" r:id="rId10"/>
    <p:sldId id="497" r:id="rId11"/>
    <p:sldId id="401" r:id="rId12"/>
    <p:sldId id="495" r:id="rId13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  <a:srgbClr val="E60000"/>
    <a:srgbClr val="C0C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0500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5" rIns="90579" bIns="45285" numCol="1" anchor="t" anchorCtr="0" compatLnSpc="1">
            <a:prstTxWarp prst="textNoShape">
              <a:avLst/>
            </a:prstTxWarp>
          </a:bodyPr>
          <a:lstStyle>
            <a:lvl1pPr algn="l" defTabSz="92048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 bwMode="auto">
          <a:xfrm>
            <a:off x="3851100" y="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5" rIns="90579" bIns="45285" numCol="1" anchor="t" anchorCtr="0" compatLnSpc="1">
            <a:prstTxWarp prst="textNoShape">
              <a:avLst/>
            </a:prstTxWarp>
          </a:bodyPr>
          <a:lstStyle>
            <a:lvl1pPr algn="r" defTabSz="92048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ACC1CEC-F756-477A-A652-BD3B12E20C8D}" type="datetimeFigureOut">
              <a:rPr lang="pt-BR"/>
              <a:pPr>
                <a:defRPr/>
              </a:pPr>
              <a:t>17/04/2024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 bwMode="auto">
          <a:xfrm>
            <a:off x="1" y="942740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5" rIns="90579" bIns="45285" numCol="1" anchor="b" anchorCtr="0" compatLnSpc="1">
            <a:prstTxWarp prst="textNoShape">
              <a:avLst/>
            </a:prstTxWarp>
          </a:bodyPr>
          <a:lstStyle>
            <a:lvl1pPr algn="l" defTabSz="92048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 bwMode="auto">
          <a:xfrm>
            <a:off x="3851100" y="942740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5" rIns="90579" bIns="45285" numCol="1" anchor="b" anchorCtr="0" compatLnSpc="1">
            <a:prstTxWarp prst="textNoShape">
              <a:avLst/>
            </a:prstTxWarp>
          </a:bodyPr>
          <a:lstStyle>
            <a:lvl1pPr algn="r" defTabSz="92048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8885A67-A60A-4848-B675-DFC5AE632E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551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9" tIns="46085" rIns="92169" bIns="46085" numCol="1" anchor="t" anchorCtr="0" compatLnSpc="1">
            <a:prstTxWarp prst="textNoShape">
              <a:avLst/>
            </a:prstTxWarp>
          </a:bodyPr>
          <a:lstStyle>
            <a:lvl1pPr algn="l" defTabSz="920480" eaLnBrk="0" hangingPunct="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00" y="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9" tIns="46085" rIns="92169" bIns="46085" numCol="1" anchor="t" anchorCtr="0" compatLnSpc="1">
            <a:prstTxWarp prst="textNoShape">
              <a:avLst/>
            </a:prstTxWarp>
          </a:bodyPr>
          <a:lstStyle>
            <a:lvl1pPr algn="r" defTabSz="920480" eaLnBrk="0" hangingPunct="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B02CBFC-15F8-4DCF-923A-20BC2AF49608}" type="datetimeFigureOut">
              <a:rPr lang="pt-BR"/>
              <a:pPr>
                <a:defRPr/>
              </a:pPr>
              <a:t>17/04/2024</a:t>
            </a:fld>
            <a:endParaRPr lang="pt-B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507"/>
            <a:ext cx="5438464" cy="446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9" tIns="46085" rIns="92169" bIns="46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40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9" tIns="46085" rIns="92169" bIns="46085" numCol="1" anchor="b" anchorCtr="0" compatLnSpc="1">
            <a:prstTxWarp prst="textNoShape">
              <a:avLst/>
            </a:prstTxWarp>
          </a:bodyPr>
          <a:lstStyle>
            <a:lvl1pPr algn="l" defTabSz="920480" eaLnBrk="0" hangingPunct="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00" y="9427400"/>
            <a:ext cx="2944958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9" tIns="46085" rIns="92169" bIns="46085" numCol="1" anchor="b" anchorCtr="0" compatLnSpc="1">
            <a:prstTxWarp prst="textNoShape">
              <a:avLst/>
            </a:prstTxWarp>
          </a:bodyPr>
          <a:lstStyle>
            <a:lvl1pPr algn="r" defTabSz="920480" eaLnBrk="0" hangingPunct="0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3890275-314B-4A28-A08C-AF29E956AE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483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13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23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0275-314B-4A28-A08C-AF29E956AEA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88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94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0275-314B-4A28-A08C-AF29E956AEA8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605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60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38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87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4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30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27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26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7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2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23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133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61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887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40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41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4/17/2024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5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2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07504" y="2013761"/>
            <a:ext cx="8713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MUNICÍPIO DE SÃO BERNARDO DO CAMPO</a:t>
            </a:r>
          </a:p>
          <a:p>
            <a:pPr algn="ctr">
              <a:defRPr/>
            </a:pPr>
            <a:r>
              <a:rPr lang="pt-B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Secretaria de Saúde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69467" y="3140968"/>
            <a:ext cx="83534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200" u="sng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Lei de Diretrizes Orçamentárias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4200" u="sng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2025</a:t>
            </a:r>
            <a:endParaRPr lang="pt-BR" sz="4200" u="sng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8313" y="5805264"/>
            <a:ext cx="69840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Apresentação ao Conselho Municipal de </a:t>
            </a:r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</a:t>
            </a:r>
            <a:endParaRPr lang="pt-BR" sz="18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ACE1E314-E5EF-4914-82E0-7D057F5A5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548680"/>
            <a:ext cx="1018120" cy="11522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tângulo 3"/>
          <p:cNvSpPr>
            <a:spLocks noChangeArrowheads="1"/>
          </p:cNvSpPr>
          <p:nvPr/>
        </p:nvSpPr>
        <p:spPr bwMode="auto">
          <a:xfrm>
            <a:off x="1178566" y="100130"/>
            <a:ext cx="619268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t-BR" sz="1800" dirty="0"/>
          </a:p>
          <a:p>
            <a:pPr algn="ctr"/>
            <a:r>
              <a:rPr lang="pt-BR" sz="1800" dirty="0"/>
              <a:t>Lei de Diretrizes Orçamentárias </a:t>
            </a:r>
            <a:r>
              <a:rPr lang="pt-BR" sz="1800" dirty="0" smtClean="0"/>
              <a:t>2025</a:t>
            </a:r>
            <a:endParaRPr lang="pt-BR" sz="1800" dirty="0"/>
          </a:p>
          <a:p>
            <a:pPr algn="ctr"/>
            <a:r>
              <a:rPr lang="pt-BR" sz="1800" dirty="0"/>
              <a:t>Obras programadas</a:t>
            </a:r>
          </a:p>
          <a:p>
            <a:pPr algn="just"/>
            <a:endParaRPr lang="pt-BR" sz="1000" b="0" dirty="0"/>
          </a:p>
        </p:txBody>
      </p:sp>
      <p:pic>
        <p:nvPicPr>
          <p:cNvPr id="5" name="Picture 5"/>
          <p:cNvPicPr preferRelativeResize="0"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95362"/>
            <a:ext cx="792088" cy="89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3" name="cronograma[2].estadoCronograma_2" descr="http://www.sigs.planejamento.gov.br/sgs/tema/saff/imagens/estad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700808"/>
            <a:ext cx="7200800" cy="309634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35696" y="1988840"/>
            <a:ext cx="55446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Muito Obrigado.</a:t>
            </a:r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Secretaria Municipal de Saúde</a:t>
            </a:r>
          </a:p>
          <a:p>
            <a:pPr algn="ctr"/>
            <a:r>
              <a:rPr lang="pt-BR" dirty="0"/>
              <a:t>Abril de </a:t>
            </a:r>
            <a:r>
              <a:rPr lang="pt-BR" dirty="0" smtClean="0"/>
              <a:t>2024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220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290303" y="263526"/>
            <a:ext cx="5275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CICLO ORÇAMENTÁRIO </a:t>
            </a: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2025</a:t>
            </a:r>
            <a:endParaRPr lang="pt-BR" sz="28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grpSp>
        <p:nvGrpSpPr>
          <p:cNvPr id="43010" name="Group 3"/>
          <p:cNvGrpSpPr>
            <a:grpSpLocks/>
          </p:cNvGrpSpPr>
          <p:nvPr/>
        </p:nvGrpSpPr>
        <p:grpSpPr bwMode="auto">
          <a:xfrm>
            <a:off x="467544" y="3429000"/>
            <a:ext cx="7600096" cy="1944216"/>
            <a:chOff x="24" y="752"/>
            <a:chExt cx="5305" cy="1546"/>
          </a:xfrm>
        </p:grpSpPr>
        <p:sp>
          <p:nvSpPr>
            <p:cNvPr id="43013" name="Oval 4"/>
            <p:cNvSpPr>
              <a:spLocks noChangeArrowheads="1"/>
            </p:cNvSpPr>
            <p:nvPr/>
          </p:nvSpPr>
          <p:spPr bwMode="auto">
            <a:xfrm>
              <a:off x="24" y="752"/>
              <a:ext cx="1405" cy="1544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2000" dirty="0"/>
                <a:t>PPA </a:t>
              </a:r>
            </a:p>
            <a:p>
              <a:r>
                <a:rPr lang="pt-BR" sz="2000" dirty="0"/>
                <a:t>2022-2025</a:t>
              </a:r>
            </a:p>
          </p:txBody>
        </p:sp>
        <p:sp>
          <p:nvSpPr>
            <p:cNvPr id="43014" name="Oval 5"/>
            <p:cNvSpPr>
              <a:spLocks noChangeArrowheads="1"/>
            </p:cNvSpPr>
            <p:nvPr/>
          </p:nvSpPr>
          <p:spPr bwMode="auto">
            <a:xfrm>
              <a:off x="2509" y="754"/>
              <a:ext cx="1315" cy="1544"/>
            </a:xfrm>
            <a:prstGeom prst="ellipse">
              <a:avLst/>
            </a:prstGeom>
            <a:solidFill>
              <a:srgbClr val="33CC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dirty="0"/>
                <a:t>LOA</a:t>
              </a:r>
            </a:p>
            <a:p>
              <a:pPr algn="ctr"/>
              <a:r>
                <a:rPr lang="pt-BR" dirty="0" smtClean="0"/>
                <a:t>2025</a:t>
              </a:r>
              <a:endParaRPr lang="pt-BR" dirty="0"/>
            </a:p>
          </p:txBody>
        </p:sp>
        <p:sp>
          <p:nvSpPr>
            <p:cNvPr id="43015" name="Oval 6"/>
            <p:cNvSpPr>
              <a:spLocks noChangeArrowheads="1"/>
            </p:cNvSpPr>
            <p:nvPr/>
          </p:nvSpPr>
          <p:spPr bwMode="auto">
            <a:xfrm>
              <a:off x="4125" y="801"/>
              <a:ext cx="1204" cy="145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800" dirty="0"/>
                <a:t>Execução</a:t>
              </a:r>
            </a:p>
            <a:p>
              <a:pPr algn="ctr"/>
              <a:r>
                <a:rPr lang="pt-BR" sz="1800" dirty="0"/>
                <a:t>Orçamentária</a:t>
              </a:r>
            </a:p>
            <a:p>
              <a:pPr algn="ctr"/>
              <a:r>
                <a:rPr lang="pt-BR" sz="1800" dirty="0" smtClean="0"/>
                <a:t>2025</a:t>
              </a:r>
              <a:endParaRPr lang="pt-BR" sz="1800" dirty="0"/>
            </a:p>
          </p:txBody>
        </p:sp>
        <p:sp>
          <p:nvSpPr>
            <p:cNvPr id="43016" name="Line 7"/>
            <p:cNvSpPr>
              <a:spLocks noChangeShapeType="1"/>
            </p:cNvSpPr>
            <p:nvPr/>
          </p:nvSpPr>
          <p:spPr bwMode="auto">
            <a:xfrm flipV="1">
              <a:off x="3847" y="1525"/>
              <a:ext cx="30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17" name="Oval 8"/>
            <p:cNvSpPr>
              <a:spLocks noChangeArrowheads="1"/>
            </p:cNvSpPr>
            <p:nvPr/>
          </p:nvSpPr>
          <p:spPr bwMode="auto">
            <a:xfrm>
              <a:off x="1289" y="754"/>
              <a:ext cx="1334" cy="1544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dirty="0"/>
                <a:t>LDO</a:t>
              </a:r>
            </a:p>
            <a:p>
              <a:pPr algn="ctr"/>
              <a:r>
                <a:rPr lang="pt-BR" dirty="0" smtClean="0"/>
                <a:t>2025-2027</a:t>
              </a:r>
              <a:endParaRPr lang="pt-BR" dirty="0"/>
            </a:p>
          </p:txBody>
        </p:sp>
      </p:grpSp>
      <p:sp>
        <p:nvSpPr>
          <p:cNvPr id="43011" name="Retângulo 1"/>
          <p:cNvSpPr>
            <a:spLocks noChangeArrowheads="1"/>
          </p:cNvSpPr>
          <p:nvPr/>
        </p:nvSpPr>
        <p:spPr bwMode="auto">
          <a:xfrm>
            <a:off x="107755" y="5464737"/>
            <a:ext cx="6263779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dirty="0"/>
              <a:t>PPA                  LDO	            LOA</a:t>
            </a:r>
          </a:p>
          <a:p>
            <a:pPr algn="ctr"/>
            <a:r>
              <a:rPr lang="pt-BR" dirty="0"/>
              <a:t>até 30/08        	   até 30/04       até 15/10</a:t>
            </a:r>
          </a:p>
          <a:p>
            <a:pPr algn="ctr"/>
            <a:r>
              <a:rPr lang="pt-BR" dirty="0"/>
              <a:t>(no 1º ano)       (todo ano)      (todo ano)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5215" y="973137"/>
            <a:ext cx="7972425" cy="216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pt-BR" sz="2500" b="0" kern="0" dirty="0">
                <a:latin typeface="+mn-lt"/>
                <a:cs typeface="+mn-cs"/>
              </a:rPr>
              <a:t>	A LDO tem a finalidade de </a:t>
            </a:r>
            <a:r>
              <a:rPr lang="pt-BR" sz="2500" b="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orientar a elaboração dos orçamentos</a:t>
            </a:r>
            <a:r>
              <a:rPr lang="pt-BR" sz="2500" b="0" kern="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BR" sz="2500" b="0" kern="0" dirty="0">
                <a:latin typeface="+mn-lt"/>
                <a:cs typeface="+mn-cs"/>
              </a:rPr>
              <a:t>fiscal e da seguridade social sintonizando a Lei Orçamentária Anual -</a:t>
            </a:r>
            <a:r>
              <a:rPr lang="pt-BR" sz="2500" b="0" kern="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BR" sz="2500" b="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LOA</a:t>
            </a:r>
            <a:r>
              <a:rPr lang="pt-BR" sz="2500" b="0" kern="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BR" sz="2500" b="0" kern="0" dirty="0">
                <a:latin typeface="+mn-lt"/>
                <a:cs typeface="+mn-cs"/>
              </a:rPr>
              <a:t>com as </a:t>
            </a:r>
            <a:r>
              <a:rPr lang="pt-BR" sz="2500" b="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diretrizes, objetivos e metas</a:t>
            </a:r>
            <a:r>
              <a:rPr lang="pt-BR" sz="2500" b="0" kern="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BR" sz="2500" b="0" kern="0" dirty="0">
                <a:latin typeface="+mn-lt"/>
                <a:cs typeface="+mn-cs"/>
              </a:rPr>
              <a:t>da administração pública, estabelecidas no PPA</a:t>
            </a:r>
            <a:r>
              <a:rPr lang="pt-BR" sz="2600" b="0" kern="0" dirty="0">
                <a:latin typeface="+mn-lt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59632" y="676305"/>
            <a:ext cx="6192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RECEITA MUNICIPAL APLICAÇÃO OBRIGATÓRIA LC 141/2012</a:t>
            </a:r>
          </a:p>
        </p:txBody>
      </p:sp>
      <p:pic>
        <p:nvPicPr>
          <p:cNvPr id="9" name="Picture 5"/>
          <p:cNvPicPr preferRelativeResize="0"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5" y="189222"/>
            <a:ext cx="827632" cy="93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8"/>
          <p:cNvSpPr txBox="1">
            <a:spLocks noChangeArrowheads="1"/>
          </p:cNvSpPr>
          <p:nvPr/>
        </p:nvSpPr>
        <p:spPr bwMode="auto">
          <a:xfrm>
            <a:off x="1907704" y="276195"/>
            <a:ext cx="475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0" dirty="0">
                <a:latin typeface="Calibri" pitchFamily="34" charset="0"/>
              </a:rPr>
              <a:t>Lei de Diretrizes Orçamentária – LDO </a:t>
            </a:r>
            <a:r>
              <a:rPr lang="pt-BR" sz="2000" b="0" dirty="0" smtClean="0">
                <a:latin typeface="Calibri" pitchFamily="34" charset="0"/>
              </a:rPr>
              <a:t>2025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1" y="1384191"/>
            <a:ext cx="6696743" cy="521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0035"/>
            <a:ext cx="883546" cy="9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1907245" y="247281"/>
            <a:ext cx="475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0" dirty="0">
                <a:latin typeface="Calibri" pitchFamily="34" charset="0"/>
              </a:rPr>
              <a:t>Lei de Diretrizes Orçamentária – LDO </a:t>
            </a:r>
            <a:r>
              <a:rPr lang="pt-BR" sz="2000" b="0" dirty="0" smtClean="0">
                <a:latin typeface="Calibri" pitchFamily="34" charset="0"/>
              </a:rPr>
              <a:t>2025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19672" y="824121"/>
            <a:ext cx="50405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RECEITA TOTAL PROGRAMADA </a:t>
            </a:r>
          </a:p>
          <a:p>
            <a:pPr algn="ctr"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POR ORIGEM DE RECURSOS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521" y="1708736"/>
            <a:ext cx="6384957" cy="438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18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539552" y="894493"/>
            <a:ext cx="691276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PROGRAMAS DO PPA 2022-2025 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REFLETIDOS NA PROJEÇÃO DA LDO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2025</a:t>
            </a:r>
            <a:endParaRPr lang="pt-BR" sz="20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pic>
        <p:nvPicPr>
          <p:cNvPr id="4" name="Picture 5"/>
          <p:cNvPicPr preferRelativeResize="0"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32657"/>
            <a:ext cx="89185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8"/>
          <p:cNvSpPr txBox="1">
            <a:spLocks noChangeArrowheads="1"/>
          </p:cNvSpPr>
          <p:nvPr/>
        </p:nvSpPr>
        <p:spPr bwMode="auto">
          <a:xfrm>
            <a:off x="1907245" y="247281"/>
            <a:ext cx="475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0" dirty="0">
                <a:latin typeface="Calibri" pitchFamily="34" charset="0"/>
              </a:rPr>
              <a:t>Lei de Diretrizes Orçamentária – LDO </a:t>
            </a:r>
            <a:r>
              <a:rPr lang="pt-BR" sz="2000" b="0" dirty="0" smtClean="0">
                <a:latin typeface="Calibri" pitchFamily="34" charset="0"/>
              </a:rPr>
              <a:t>2025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034146"/>
            <a:ext cx="7488832" cy="42031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88641"/>
            <a:ext cx="891849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2051720" y="372482"/>
            <a:ext cx="475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0" dirty="0">
                <a:latin typeface="Calibri" pitchFamily="34" charset="0"/>
              </a:rPr>
              <a:t>Lei de Diretrizes Orçamentária – LDO </a:t>
            </a:r>
            <a:r>
              <a:rPr lang="pt-BR" sz="2000" b="0" dirty="0" smtClean="0">
                <a:latin typeface="Calibri" pitchFamily="34" charset="0"/>
              </a:rPr>
              <a:t>2025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75656" y="836712"/>
            <a:ext cx="5904656" cy="45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PRINCIPAIS AÇÕES PROGRAMADAS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2776"/>
            <a:ext cx="7992888" cy="505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05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 preferRelativeResize="0"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5" y="188641"/>
            <a:ext cx="864096" cy="97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8"/>
          <p:cNvSpPr txBox="1">
            <a:spLocks noChangeArrowheads="1"/>
          </p:cNvSpPr>
          <p:nvPr/>
        </p:nvSpPr>
        <p:spPr bwMode="auto">
          <a:xfrm>
            <a:off x="1979712" y="364594"/>
            <a:ext cx="475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0" dirty="0">
                <a:latin typeface="Calibri" pitchFamily="34" charset="0"/>
              </a:rPr>
              <a:t>Lei de Diretrizes Orçamentária – LDO </a:t>
            </a:r>
            <a:r>
              <a:rPr lang="pt-BR" sz="2000" b="0" dirty="0" smtClean="0">
                <a:latin typeface="Calibri" pitchFamily="34" charset="0"/>
              </a:rPr>
              <a:t>2025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33757" y="808541"/>
            <a:ext cx="6336704" cy="45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PRINCIPAIS AÇÕES PROGRAMADAS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556792"/>
            <a:ext cx="7056784" cy="449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50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5" y="188641"/>
            <a:ext cx="852950" cy="96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8"/>
          <p:cNvSpPr txBox="1">
            <a:spLocks noChangeArrowheads="1"/>
          </p:cNvSpPr>
          <p:nvPr/>
        </p:nvSpPr>
        <p:spPr bwMode="auto">
          <a:xfrm>
            <a:off x="2081921" y="425676"/>
            <a:ext cx="475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0" dirty="0">
                <a:latin typeface="Calibri" pitchFamily="34" charset="0"/>
              </a:rPr>
              <a:t>Lei de Diretrizes Orçamentária – LDO </a:t>
            </a:r>
            <a:r>
              <a:rPr lang="pt-BR" sz="2000" b="0" dirty="0" smtClean="0">
                <a:latin typeface="Calibri" pitchFamily="34" charset="0"/>
              </a:rPr>
              <a:t>2025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59632" y="885978"/>
            <a:ext cx="6336704" cy="45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PRINCIPAIS AÇÕES PROGRAMADAS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700808"/>
            <a:ext cx="727280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06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88641"/>
            <a:ext cx="891849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8"/>
          <p:cNvSpPr txBox="1">
            <a:spLocks noChangeArrowheads="1"/>
          </p:cNvSpPr>
          <p:nvPr/>
        </p:nvSpPr>
        <p:spPr bwMode="auto">
          <a:xfrm>
            <a:off x="1835696" y="425676"/>
            <a:ext cx="475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0" dirty="0">
                <a:latin typeface="Calibri" pitchFamily="34" charset="0"/>
              </a:rPr>
              <a:t>Lei de Diretrizes Orçamentária – LDO </a:t>
            </a:r>
            <a:r>
              <a:rPr lang="pt-BR" sz="2000" b="0" dirty="0" smtClean="0">
                <a:latin typeface="Calibri" pitchFamily="34" charset="0"/>
              </a:rPr>
              <a:t>2025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888403"/>
            <a:ext cx="6336704" cy="45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PRINCIPAIS AÇÕES PROGRAMADAS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038994"/>
            <a:ext cx="6768752" cy="261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06748"/>
      </p:ext>
    </p:extLst>
  </p:cSld>
  <p:clrMapOvr>
    <a:masterClrMapping/>
  </p:clrMapOvr>
</p:sld>
</file>

<file path=ppt/theme/theme1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23462</TotalTime>
  <Words>137</Words>
  <Application>Microsoft Office PowerPoint</Application>
  <PresentationFormat>Apresentação na tela (4:3)</PresentationFormat>
  <Paragraphs>45</Paragraphs>
  <Slides>11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1_Design padrão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Simone Sucupira Casimiro</cp:lastModifiedBy>
  <cp:revision>1182</cp:revision>
  <cp:lastPrinted>2021-04-23T12:24:47Z</cp:lastPrinted>
  <dcterms:created xsi:type="dcterms:W3CDTF">2010-03-24T16:59:56Z</dcterms:created>
  <dcterms:modified xsi:type="dcterms:W3CDTF">2024-04-17T18:36:21Z</dcterms:modified>
</cp:coreProperties>
</file>