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4760" r:id="rId1"/>
    <p:sldMasterId id="2147486306" r:id="rId2"/>
    <p:sldMasterId id="2147486293" r:id="rId3"/>
    <p:sldMasterId id="2147486318" r:id="rId4"/>
    <p:sldMasterId id="2147486478" r:id="rId5"/>
    <p:sldMasterId id="2147491352" r:id="rId6"/>
  </p:sldMasterIdLst>
  <p:notesMasterIdLst>
    <p:notesMasterId r:id="rId16"/>
  </p:notesMasterIdLst>
  <p:handoutMasterIdLst>
    <p:handoutMasterId r:id="rId17"/>
  </p:handoutMasterIdLst>
  <p:sldIdLst>
    <p:sldId id="1440" r:id="rId7"/>
    <p:sldId id="1661" r:id="rId8"/>
    <p:sldId id="1673" r:id="rId9"/>
    <p:sldId id="1672" r:id="rId10"/>
    <p:sldId id="1666" r:id="rId11"/>
    <p:sldId id="1674" r:id="rId12"/>
    <p:sldId id="1667" r:id="rId13"/>
    <p:sldId id="1675" r:id="rId14"/>
    <p:sldId id="1671" r:id="rId15"/>
  </p:sldIdLst>
  <p:sldSz cx="9144000" cy="6858000" type="screen4x3"/>
  <p:notesSz cx="6797675" cy="9926638"/>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27C2"/>
    <a:srgbClr val="990099"/>
    <a:srgbClr val="BB058B"/>
    <a:srgbClr val="6D91D9"/>
    <a:srgbClr val="745800"/>
    <a:srgbClr val="FEF9DC"/>
    <a:srgbClr val="FEDECA"/>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E3FDE45-AF77-4B5C-9715-49D594BDF05E}" styleName="Estilo Claro 1 - Ênfas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9C7853C-536D-4A76-A0AE-DD22124D55A5}" styleName="Estilo com Tema 1 - Ênfas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A107856-5554-42FB-B03E-39F5DBC370BA}" styleName="Estilo Médio 4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6" d="100"/>
          <a:sy n="26" d="100"/>
        </p:scale>
        <p:origin x="3348" y="54"/>
      </p:cViewPr>
      <p:guideLst>
        <p:guide orient="horz" pos="2160"/>
        <p:guide pos="2880"/>
      </p:guideLst>
    </p:cSldViewPr>
  </p:slideViewPr>
  <p:outlineViewPr>
    <p:cViewPr>
      <p:scale>
        <a:sx n="33" d="100"/>
        <a:sy n="33" d="100"/>
      </p:scale>
      <p:origin x="0" y="-1005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92"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0983" tIns="45494" rIns="90983" bIns="45494" rtlCol="0"/>
          <a:lstStyle>
            <a:lvl1pPr algn="l" eaLnBrk="1" hangingPunct="1">
              <a:defRPr sz="1200">
                <a:latin typeface="Arial" charset="0"/>
                <a:cs typeface="Arial" charset="0"/>
              </a:defRPr>
            </a:lvl1pPr>
          </a:lstStyle>
          <a:p>
            <a:pPr>
              <a:defRPr/>
            </a:pPr>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0983" tIns="45494" rIns="90983" bIns="45494" rtlCol="0"/>
          <a:lstStyle>
            <a:lvl1pPr algn="r" eaLnBrk="1" hangingPunct="1">
              <a:defRPr sz="1200">
                <a:latin typeface="Arial" charset="0"/>
                <a:cs typeface="Arial" charset="0"/>
              </a:defRPr>
            </a:lvl1pPr>
          </a:lstStyle>
          <a:p>
            <a:pPr>
              <a:defRPr/>
            </a:pPr>
            <a:fld id="{A7D196C3-25D2-4203-8A06-42A2F8EAAA35}" type="datetimeFigureOut">
              <a:rPr lang="pt-BR"/>
              <a:pPr>
                <a:defRPr/>
              </a:pPr>
              <a:t>03/05/2024</a:t>
            </a:fld>
            <a:endParaRPr lang="pt-BR"/>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0983" tIns="45494" rIns="90983" bIns="45494" rtlCol="0" anchor="b"/>
          <a:lstStyle>
            <a:lvl1pPr algn="l" eaLnBrk="1" hangingPunct="1">
              <a:defRPr sz="1200">
                <a:latin typeface="Arial" charset="0"/>
                <a:cs typeface="Arial" charset="0"/>
              </a:defRPr>
            </a:lvl1pPr>
          </a:lstStyle>
          <a:p>
            <a:pPr>
              <a:defRPr/>
            </a:pPr>
            <a:endParaRPr lang="pt-BR"/>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wrap="square" lIns="90983" tIns="45494" rIns="90983" bIns="45494" numCol="1" anchor="b" anchorCtr="0" compatLnSpc="1">
            <a:prstTxWarp prst="textNoShape">
              <a:avLst/>
            </a:prstTxWarp>
          </a:bodyPr>
          <a:lstStyle>
            <a:lvl1pPr algn="r" eaLnBrk="1" hangingPunct="1">
              <a:defRPr sz="1200"/>
            </a:lvl1pPr>
          </a:lstStyle>
          <a:p>
            <a:pPr>
              <a:defRPr/>
            </a:pPr>
            <a:fld id="{62E0F666-085D-4AE5-9141-5E111AE0D8B4}" type="slidenum">
              <a:rPr lang="pt-BR" altLang="pt-BR"/>
              <a:pPr>
                <a:defRPr/>
              </a:pPr>
              <a:t>‹nº›</a:t>
            </a:fld>
            <a:endParaRPr lang="pt-BR" altLang="pt-BR"/>
          </a:p>
        </p:txBody>
      </p:sp>
    </p:spTree>
    <p:extLst>
      <p:ext uri="{BB962C8B-B14F-4D97-AF65-F5344CB8AC3E}">
        <p14:creationId xmlns:p14="http://schemas.microsoft.com/office/powerpoint/2010/main" val="1399538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00" tIns="45700" rIns="91400" bIns="45700" rtlCol="0"/>
          <a:lstStyle>
            <a:lvl1pPr algn="l" eaLnBrk="1" hangingPunct="1">
              <a:defRPr sz="1200">
                <a:latin typeface="Arial" charset="0"/>
                <a:cs typeface="Arial" charset="0"/>
              </a:defRPr>
            </a:lvl1pPr>
          </a:lstStyle>
          <a:p>
            <a:pPr>
              <a:defRPr/>
            </a:pPr>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00" tIns="45700" rIns="91400" bIns="45700" rtlCol="0"/>
          <a:lstStyle>
            <a:lvl1pPr algn="r" eaLnBrk="1" hangingPunct="1">
              <a:defRPr sz="1200">
                <a:latin typeface="Arial" charset="0"/>
                <a:cs typeface="Arial" charset="0"/>
              </a:defRPr>
            </a:lvl1pPr>
          </a:lstStyle>
          <a:p>
            <a:pPr>
              <a:defRPr/>
            </a:pPr>
            <a:fld id="{73C694F4-0E5B-419B-9441-E1291D50D0A2}" type="datetimeFigureOut">
              <a:rPr lang="pt-BR"/>
              <a:pPr>
                <a:defRPr/>
              </a:pPr>
              <a:t>03/05/2024</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0" tIns="45700" rIns="91400" bIns="45700" rtlCol="0" anchor="ctr"/>
          <a:lstStyle/>
          <a:p>
            <a:pPr lvl="0"/>
            <a:endParaRPr lang="pt-BR" noProof="0"/>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00" tIns="45700" rIns="91400" bIns="4570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00" tIns="45700" rIns="91400" bIns="45700" rtlCol="0" anchor="b"/>
          <a:lstStyle>
            <a:lvl1pPr algn="l" eaLnBrk="1" hangingPunct="1">
              <a:defRPr sz="1200">
                <a:latin typeface="Arial" charset="0"/>
                <a:cs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wrap="square" lIns="91400" tIns="45700" rIns="91400" bIns="45700" numCol="1" anchor="b" anchorCtr="0" compatLnSpc="1">
            <a:prstTxWarp prst="textNoShape">
              <a:avLst/>
            </a:prstTxWarp>
          </a:bodyPr>
          <a:lstStyle>
            <a:lvl1pPr algn="r" eaLnBrk="1" hangingPunct="1">
              <a:defRPr sz="1200"/>
            </a:lvl1pPr>
          </a:lstStyle>
          <a:p>
            <a:pPr>
              <a:defRPr/>
            </a:pPr>
            <a:fld id="{EBAAB237-21D0-4869-9126-176B27D94C8C}" type="slidenum">
              <a:rPr lang="pt-BR" altLang="pt-BR"/>
              <a:pPr>
                <a:defRPr/>
              </a:pPr>
              <a:t>‹nº›</a:t>
            </a:fld>
            <a:endParaRPr lang="pt-BR" altLang="pt-BR"/>
          </a:p>
        </p:txBody>
      </p:sp>
    </p:spTree>
    <p:extLst>
      <p:ext uri="{BB962C8B-B14F-4D97-AF65-F5344CB8AC3E}">
        <p14:creationId xmlns:p14="http://schemas.microsoft.com/office/powerpoint/2010/main" val="20722360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BR" altLang="pt-BR"/>
          </a:p>
        </p:txBody>
      </p:sp>
      <p:sp>
        <p:nvSpPr>
          <p:cNvPr id="17412"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D2B4E4F-351E-4CFC-865D-00E3EF4CFAD4}" type="slidenum">
              <a:rPr lang="pt-BR" altLang="pt-BR" smtClean="0"/>
              <a:pPr/>
              <a:t>2</a:t>
            </a:fld>
            <a:endParaRPr lang="pt-BR" altLang="pt-BR"/>
          </a:p>
        </p:txBody>
      </p:sp>
    </p:spTree>
    <p:extLst>
      <p:ext uri="{BB962C8B-B14F-4D97-AF65-F5344CB8AC3E}">
        <p14:creationId xmlns:p14="http://schemas.microsoft.com/office/powerpoint/2010/main" val="36378123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4" name="Imagem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8475" y="0"/>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685800" y="2130425"/>
            <a:ext cx="7772400" cy="1470025"/>
          </a:xfrm>
        </p:spPr>
        <p:txBody>
          <a:bodyPr/>
          <a:lstStyle/>
          <a:p>
            <a:r>
              <a:rPr lang="pt-BR" dirty="0"/>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5" name="Espaço Reservado para Data 3"/>
          <p:cNvSpPr>
            <a:spLocks noGrp="1"/>
          </p:cNvSpPr>
          <p:nvPr>
            <p:ph type="dt" sz="half" idx="10"/>
          </p:nvPr>
        </p:nvSpPr>
        <p:spPr/>
        <p:txBody>
          <a:bodyPr/>
          <a:lstStyle>
            <a:lvl1pPr>
              <a:defRPr/>
            </a:lvl1pPr>
          </a:lstStyle>
          <a:p>
            <a:pPr>
              <a:defRPr/>
            </a:pPr>
            <a:fld id="{BDA24D35-6AD3-4001-A068-DF106A5F5720}"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62675557-07E8-4099-9A1A-64B3240F12FE}" type="slidenum">
              <a:rPr lang="pt-BR" altLang="pt-BR"/>
              <a:pPr>
                <a:defRPr/>
              </a:pPr>
              <a:t>‹nº›</a:t>
            </a:fld>
            <a:endParaRPr lang="pt-BR" altLang="pt-BR"/>
          </a:p>
        </p:txBody>
      </p:sp>
    </p:spTree>
    <p:extLst>
      <p:ext uri="{BB962C8B-B14F-4D97-AF65-F5344CB8AC3E}">
        <p14:creationId xmlns:p14="http://schemas.microsoft.com/office/powerpoint/2010/main" val="308486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04140784-9DE6-4982-AD10-0BC4E95DDD2C}"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13C87820-3F88-4D74-B172-BBF6A950D701}" type="slidenum">
              <a:rPr lang="pt-BR" altLang="pt-BR"/>
              <a:pPr>
                <a:defRPr/>
              </a:pPr>
              <a:t>‹nº›</a:t>
            </a:fld>
            <a:endParaRPr lang="pt-BR" altLang="pt-BR"/>
          </a:p>
        </p:txBody>
      </p:sp>
    </p:spTree>
    <p:extLst>
      <p:ext uri="{BB962C8B-B14F-4D97-AF65-F5344CB8AC3E}">
        <p14:creationId xmlns:p14="http://schemas.microsoft.com/office/powerpoint/2010/main" val="3036970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28650" y="1825625"/>
            <a:ext cx="386715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825625"/>
            <a:ext cx="386715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90741DF1-75B7-4780-93E9-E1699E903987}"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1D749E67-0E68-440B-A4A9-8A72E5A56DFE}" type="slidenum">
              <a:rPr lang="pt-BR" altLang="pt-BR"/>
              <a:pPr>
                <a:defRPr/>
              </a:pPr>
              <a:t>‹nº›</a:t>
            </a:fld>
            <a:endParaRPr lang="pt-BR" altLang="pt-BR"/>
          </a:p>
        </p:txBody>
      </p:sp>
    </p:spTree>
    <p:extLst>
      <p:ext uri="{BB962C8B-B14F-4D97-AF65-F5344CB8AC3E}">
        <p14:creationId xmlns:p14="http://schemas.microsoft.com/office/powerpoint/2010/main" val="3944665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A61416B3-5D38-42B3-8339-DF8AA62EB4FC}" type="datetimeFigureOut">
              <a:rPr lang="pt-BR"/>
              <a:pPr>
                <a:defRPr/>
              </a:pPr>
              <a:t>03/05/2024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2D02DD8E-6E17-4F62-BF30-1C7526C5F847}" type="slidenum">
              <a:rPr lang="pt-BR" altLang="pt-BR"/>
              <a:pPr>
                <a:defRPr/>
              </a:pPr>
              <a:t>‹nº›</a:t>
            </a:fld>
            <a:endParaRPr lang="pt-BR" altLang="pt-BR"/>
          </a:p>
        </p:txBody>
      </p:sp>
    </p:spTree>
    <p:extLst>
      <p:ext uri="{BB962C8B-B14F-4D97-AF65-F5344CB8AC3E}">
        <p14:creationId xmlns:p14="http://schemas.microsoft.com/office/powerpoint/2010/main" val="909123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p:cNvSpPr>
            <a:spLocks noGrp="1"/>
          </p:cNvSpPr>
          <p:nvPr>
            <p:ph type="dt" sz="half" idx="10"/>
          </p:nvPr>
        </p:nvSpPr>
        <p:spPr/>
        <p:txBody>
          <a:bodyPr/>
          <a:lstStyle>
            <a:lvl1pPr>
              <a:defRPr/>
            </a:lvl1pPr>
          </a:lstStyle>
          <a:p>
            <a:pPr>
              <a:defRPr/>
            </a:pPr>
            <a:fld id="{DA2E1048-71A5-4A0D-A5DC-C40CEFFF579C}"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BDD971C6-AB13-4516-B778-10E97EB562F2}" type="slidenum">
              <a:rPr lang="pt-BR" altLang="pt-BR"/>
              <a:pPr>
                <a:defRPr/>
              </a:pPr>
              <a:t>‹nº›</a:t>
            </a:fld>
            <a:endParaRPr lang="pt-BR" altLang="pt-BR"/>
          </a:p>
        </p:txBody>
      </p:sp>
    </p:spTree>
    <p:extLst>
      <p:ext uri="{BB962C8B-B14F-4D97-AF65-F5344CB8AC3E}">
        <p14:creationId xmlns:p14="http://schemas.microsoft.com/office/powerpoint/2010/main" val="3152819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937CDBE-8F92-41E4-A0FC-B1216966BF15}" type="datetimeFigureOut">
              <a:rPr lang="pt-BR"/>
              <a:pPr>
                <a:defRPr/>
              </a:pPr>
              <a:t>03/05/2024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7C900DC2-515F-4159-91A4-72FD3FF30993}" type="slidenum">
              <a:rPr lang="pt-BR" altLang="pt-BR"/>
              <a:pPr>
                <a:defRPr/>
              </a:pPr>
              <a:t>‹nº›</a:t>
            </a:fld>
            <a:endParaRPr lang="pt-BR" altLang="pt-BR"/>
          </a:p>
        </p:txBody>
      </p:sp>
    </p:spTree>
    <p:extLst>
      <p:ext uri="{BB962C8B-B14F-4D97-AF65-F5344CB8AC3E}">
        <p14:creationId xmlns:p14="http://schemas.microsoft.com/office/powerpoint/2010/main" val="3383064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6D59A585-1FC9-45FB-B9A5-5DA55BDCACED}"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B5D86C1-1A04-41C8-A285-48DBCB59BCF1}" type="slidenum">
              <a:rPr lang="pt-BR" altLang="pt-BR"/>
              <a:pPr>
                <a:defRPr/>
              </a:pPr>
              <a:t>‹nº›</a:t>
            </a:fld>
            <a:endParaRPr lang="pt-BR" altLang="pt-BR"/>
          </a:p>
        </p:txBody>
      </p:sp>
    </p:spTree>
    <p:extLst>
      <p:ext uri="{BB962C8B-B14F-4D97-AF65-F5344CB8AC3E}">
        <p14:creationId xmlns:p14="http://schemas.microsoft.com/office/powerpoint/2010/main" val="3464843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AEB19D1C-8B18-46AA-93CE-738354DEC4C8}"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B471C4C6-86A9-4A82-9699-94D38AB10368}" type="slidenum">
              <a:rPr lang="pt-BR" altLang="pt-BR"/>
              <a:pPr>
                <a:defRPr/>
              </a:pPr>
              <a:t>‹nº›</a:t>
            </a:fld>
            <a:endParaRPr lang="pt-BR" altLang="pt-BR"/>
          </a:p>
        </p:txBody>
      </p:sp>
    </p:spTree>
    <p:extLst>
      <p:ext uri="{BB962C8B-B14F-4D97-AF65-F5344CB8AC3E}">
        <p14:creationId xmlns:p14="http://schemas.microsoft.com/office/powerpoint/2010/main" val="1885601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7B73511-114B-46D9-A0B8-4A7410B67DF3}"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99B00A0-F95A-4190-9CBC-B9DA2E3DCC0D}" type="slidenum">
              <a:rPr lang="pt-BR" altLang="pt-BR"/>
              <a:pPr>
                <a:defRPr/>
              </a:pPr>
              <a:t>‹nº›</a:t>
            </a:fld>
            <a:endParaRPr lang="pt-BR" altLang="pt-BR"/>
          </a:p>
        </p:txBody>
      </p:sp>
    </p:spTree>
    <p:extLst>
      <p:ext uri="{BB962C8B-B14F-4D97-AF65-F5344CB8AC3E}">
        <p14:creationId xmlns:p14="http://schemas.microsoft.com/office/powerpoint/2010/main" val="3648111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28650" y="365125"/>
            <a:ext cx="5762625"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5D54ABF5-63C3-4BBF-ADFF-28F8CE7853E6}"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9A30140-A1D7-43E9-997C-A4416E5D7537}" type="slidenum">
              <a:rPr lang="pt-BR" altLang="pt-BR"/>
              <a:pPr>
                <a:defRPr/>
              </a:pPr>
              <a:t>‹nº›</a:t>
            </a:fld>
            <a:endParaRPr lang="pt-BR" altLang="pt-BR"/>
          </a:p>
        </p:txBody>
      </p:sp>
    </p:spTree>
    <p:extLst>
      <p:ext uri="{BB962C8B-B14F-4D97-AF65-F5344CB8AC3E}">
        <p14:creationId xmlns:p14="http://schemas.microsoft.com/office/powerpoint/2010/main" val="38321802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pic>
        <p:nvPicPr>
          <p:cNvPr id="4" name="Imagem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8475" y="0"/>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05A03910-6733-46BD-8089-40B41B05C12C}"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97721CF-25A0-435C-8C9C-D816356E9921}" type="slidenum">
              <a:rPr lang="pt-BR" altLang="pt-BR"/>
              <a:pPr>
                <a:defRPr/>
              </a:pPr>
              <a:t>‹nº›</a:t>
            </a:fld>
            <a:endParaRPr lang="pt-BR" altLang="pt-BR"/>
          </a:p>
        </p:txBody>
      </p:sp>
    </p:spTree>
    <p:extLst>
      <p:ext uri="{BB962C8B-B14F-4D97-AF65-F5344CB8AC3E}">
        <p14:creationId xmlns:p14="http://schemas.microsoft.com/office/powerpoint/2010/main" val="261846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7E8ED42F-75A8-4424-BCB8-86347B7BB885}"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9414556A-5B9F-4632-B9E4-6406182D1816}" type="slidenum">
              <a:rPr lang="pt-BR" altLang="pt-BR"/>
              <a:pPr>
                <a:defRPr/>
              </a:pPr>
              <a:t>‹nº›</a:t>
            </a:fld>
            <a:endParaRPr lang="pt-BR" altLang="pt-BR"/>
          </a:p>
        </p:txBody>
      </p:sp>
    </p:spTree>
    <p:extLst>
      <p:ext uri="{BB962C8B-B14F-4D97-AF65-F5344CB8AC3E}">
        <p14:creationId xmlns:p14="http://schemas.microsoft.com/office/powerpoint/2010/main" val="631240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C53BE4D-01BD-48B7-85BC-8F036570ED29}"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E492209-85AF-494F-9B22-E196487965FE}" type="slidenum">
              <a:rPr lang="pt-BR" altLang="pt-BR"/>
              <a:pPr>
                <a:defRPr/>
              </a:pPr>
              <a:t>‹nº›</a:t>
            </a:fld>
            <a:endParaRPr lang="pt-BR" altLang="pt-BR"/>
          </a:p>
        </p:txBody>
      </p:sp>
    </p:spTree>
    <p:extLst>
      <p:ext uri="{BB962C8B-B14F-4D97-AF65-F5344CB8AC3E}">
        <p14:creationId xmlns:p14="http://schemas.microsoft.com/office/powerpoint/2010/main" val="332205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3EEE2DDE-893F-4915-AE46-057FDF46F12B}"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661B481-4EAF-4AB5-829A-038D0AC1ACCA}" type="slidenum">
              <a:rPr lang="pt-BR" altLang="pt-BR"/>
              <a:pPr>
                <a:defRPr/>
              </a:pPr>
              <a:t>‹nº›</a:t>
            </a:fld>
            <a:endParaRPr lang="pt-BR" altLang="pt-BR"/>
          </a:p>
        </p:txBody>
      </p:sp>
    </p:spTree>
    <p:extLst>
      <p:ext uri="{BB962C8B-B14F-4D97-AF65-F5344CB8AC3E}">
        <p14:creationId xmlns:p14="http://schemas.microsoft.com/office/powerpoint/2010/main" val="729714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84F2048E-8AE6-4EC7-9C7E-FC16A063D886}"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3B8A942-3327-4B5D-B1A4-0CD500153F09}" type="slidenum">
              <a:rPr lang="pt-BR" altLang="pt-BR"/>
              <a:pPr>
                <a:defRPr/>
              </a:pPr>
              <a:t>‹nº›</a:t>
            </a:fld>
            <a:endParaRPr lang="pt-BR" altLang="pt-BR"/>
          </a:p>
        </p:txBody>
      </p:sp>
    </p:spTree>
    <p:extLst>
      <p:ext uri="{BB962C8B-B14F-4D97-AF65-F5344CB8AC3E}">
        <p14:creationId xmlns:p14="http://schemas.microsoft.com/office/powerpoint/2010/main" val="11248899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ECB36E0-E77E-4346-B638-8750D924DEBB}"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43CF4C9-E9CC-488E-9E28-AF6D71F5EA88}" type="slidenum">
              <a:rPr lang="pt-BR" altLang="pt-BR"/>
              <a:pPr>
                <a:defRPr/>
              </a:pPr>
              <a:t>‹nº›</a:t>
            </a:fld>
            <a:endParaRPr lang="pt-BR" altLang="pt-BR"/>
          </a:p>
        </p:txBody>
      </p:sp>
    </p:spTree>
    <p:extLst>
      <p:ext uri="{BB962C8B-B14F-4D97-AF65-F5344CB8AC3E}">
        <p14:creationId xmlns:p14="http://schemas.microsoft.com/office/powerpoint/2010/main" val="29519227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D89F2CD0-B138-42EA-9AEE-60FF1BA7D1E6}"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03A7AFF-87D4-4737-8D7E-685C19E945BA}" type="slidenum">
              <a:rPr lang="pt-BR" altLang="pt-BR"/>
              <a:pPr>
                <a:defRPr/>
              </a:pPr>
              <a:t>‹nº›</a:t>
            </a:fld>
            <a:endParaRPr lang="pt-BR" altLang="pt-BR"/>
          </a:p>
        </p:txBody>
      </p:sp>
    </p:spTree>
    <p:extLst>
      <p:ext uri="{BB962C8B-B14F-4D97-AF65-F5344CB8AC3E}">
        <p14:creationId xmlns:p14="http://schemas.microsoft.com/office/powerpoint/2010/main" val="39704283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28650" y="1825625"/>
            <a:ext cx="386715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825625"/>
            <a:ext cx="386715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6299C278-134A-4D9D-A08D-02C6268F9E9E}"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B2264C8-1359-41FA-9E92-0B13B2204243}" type="slidenum">
              <a:rPr lang="pt-BR" altLang="pt-BR"/>
              <a:pPr>
                <a:defRPr/>
              </a:pPr>
              <a:t>‹nº›</a:t>
            </a:fld>
            <a:endParaRPr lang="pt-BR" altLang="pt-BR"/>
          </a:p>
        </p:txBody>
      </p:sp>
    </p:spTree>
    <p:extLst>
      <p:ext uri="{BB962C8B-B14F-4D97-AF65-F5344CB8AC3E}">
        <p14:creationId xmlns:p14="http://schemas.microsoft.com/office/powerpoint/2010/main" val="39674403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6137DFBD-9A95-4232-9680-6F6CAA0E0261}" type="datetimeFigureOut">
              <a:rPr lang="pt-BR"/>
              <a:pPr>
                <a:defRPr/>
              </a:pPr>
              <a:t>03/05/2024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86595BCB-57C9-4845-8FED-DB4FA73385BD}" type="slidenum">
              <a:rPr lang="pt-BR" altLang="pt-BR"/>
              <a:pPr>
                <a:defRPr/>
              </a:pPr>
              <a:t>‹nº›</a:t>
            </a:fld>
            <a:endParaRPr lang="pt-BR" altLang="pt-BR"/>
          </a:p>
        </p:txBody>
      </p:sp>
    </p:spTree>
    <p:extLst>
      <p:ext uri="{BB962C8B-B14F-4D97-AF65-F5344CB8AC3E}">
        <p14:creationId xmlns:p14="http://schemas.microsoft.com/office/powerpoint/2010/main" val="8114235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p:cNvSpPr>
            <a:spLocks noGrp="1"/>
          </p:cNvSpPr>
          <p:nvPr>
            <p:ph type="dt" sz="half" idx="10"/>
          </p:nvPr>
        </p:nvSpPr>
        <p:spPr/>
        <p:txBody>
          <a:bodyPr/>
          <a:lstStyle>
            <a:lvl1pPr>
              <a:defRPr/>
            </a:lvl1pPr>
          </a:lstStyle>
          <a:p>
            <a:pPr>
              <a:defRPr/>
            </a:pPr>
            <a:fld id="{8B0210FC-DC52-425D-BF38-17141E04FB5A}"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04EAE17D-37AA-41AE-A0B8-27C8F882B47A}" type="slidenum">
              <a:rPr lang="pt-BR" altLang="pt-BR"/>
              <a:pPr>
                <a:defRPr/>
              </a:pPr>
              <a:t>‹nº›</a:t>
            </a:fld>
            <a:endParaRPr lang="pt-BR" altLang="pt-BR"/>
          </a:p>
        </p:txBody>
      </p:sp>
    </p:spTree>
    <p:extLst>
      <p:ext uri="{BB962C8B-B14F-4D97-AF65-F5344CB8AC3E}">
        <p14:creationId xmlns:p14="http://schemas.microsoft.com/office/powerpoint/2010/main" val="30687576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24445ED3-7F90-4546-AEE6-4BDB1B0281C3}" type="datetimeFigureOut">
              <a:rPr lang="pt-BR"/>
              <a:pPr>
                <a:defRPr/>
              </a:pPr>
              <a:t>03/05/2024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C8ACF415-24DB-46F2-91E2-3D19EBE70787}" type="slidenum">
              <a:rPr lang="pt-BR" altLang="pt-BR"/>
              <a:pPr>
                <a:defRPr/>
              </a:pPr>
              <a:t>‹nº›</a:t>
            </a:fld>
            <a:endParaRPr lang="pt-BR" altLang="pt-BR"/>
          </a:p>
        </p:txBody>
      </p:sp>
    </p:spTree>
    <p:extLst>
      <p:ext uri="{BB962C8B-B14F-4D97-AF65-F5344CB8AC3E}">
        <p14:creationId xmlns:p14="http://schemas.microsoft.com/office/powerpoint/2010/main" val="29691625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78146C8D-26AC-47DB-8B10-32D6575D5448}"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938A4A22-E07F-476A-8F5D-AA907DCB654C}" type="slidenum">
              <a:rPr lang="pt-BR" altLang="pt-BR"/>
              <a:pPr>
                <a:defRPr/>
              </a:pPr>
              <a:t>‹nº›</a:t>
            </a:fld>
            <a:endParaRPr lang="pt-BR" altLang="pt-BR"/>
          </a:p>
        </p:txBody>
      </p:sp>
    </p:spTree>
    <p:extLst>
      <p:ext uri="{BB962C8B-B14F-4D97-AF65-F5344CB8AC3E}">
        <p14:creationId xmlns:p14="http://schemas.microsoft.com/office/powerpoint/2010/main" val="1736583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BB0C6E7B-C3DE-4BF5-9762-696F7BBB528D}"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98F5C130-5875-4702-AE56-503A6F898F05}" type="slidenum">
              <a:rPr lang="pt-BR" altLang="pt-BR"/>
              <a:pPr>
                <a:defRPr/>
              </a:pPr>
              <a:t>‹nº›</a:t>
            </a:fld>
            <a:endParaRPr lang="pt-BR" altLang="pt-BR"/>
          </a:p>
        </p:txBody>
      </p:sp>
    </p:spTree>
    <p:extLst>
      <p:ext uri="{BB962C8B-B14F-4D97-AF65-F5344CB8AC3E}">
        <p14:creationId xmlns:p14="http://schemas.microsoft.com/office/powerpoint/2010/main" val="514220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A6A97B03-DA2E-4278-A431-6C1E61BA91A2}"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17C0BE3-571D-41D0-A807-4CB3200EEAFD}" type="slidenum">
              <a:rPr lang="pt-BR" altLang="pt-BR"/>
              <a:pPr>
                <a:defRPr/>
              </a:pPr>
              <a:t>‹nº›</a:t>
            </a:fld>
            <a:endParaRPr lang="pt-BR" altLang="pt-BR"/>
          </a:p>
        </p:txBody>
      </p:sp>
    </p:spTree>
    <p:extLst>
      <p:ext uri="{BB962C8B-B14F-4D97-AF65-F5344CB8AC3E}">
        <p14:creationId xmlns:p14="http://schemas.microsoft.com/office/powerpoint/2010/main" val="32026776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D8E0D880-979E-438C-936F-16D1E314FB97}"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7C34E9E-EA49-4A6A-9CF8-87260C9D83DF}" type="slidenum">
              <a:rPr lang="pt-BR" altLang="pt-BR"/>
              <a:pPr>
                <a:defRPr/>
              </a:pPr>
              <a:t>‹nº›</a:t>
            </a:fld>
            <a:endParaRPr lang="pt-BR" altLang="pt-BR"/>
          </a:p>
        </p:txBody>
      </p:sp>
    </p:spTree>
    <p:extLst>
      <p:ext uri="{BB962C8B-B14F-4D97-AF65-F5344CB8AC3E}">
        <p14:creationId xmlns:p14="http://schemas.microsoft.com/office/powerpoint/2010/main" val="25232825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28650" y="365125"/>
            <a:ext cx="5762625"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B5A43D63-7EA1-4F09-A2AA-0E157DEB54B1}"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10F7EB2-7141-4D90-8DEC-5E60F0772E01}" type="slidenum">
              <a:rPr lang="pt-BR" altLang="pt-BR"/>
              <a:pPr>
                <a:defRPr/>
              </a:pPr>
              <a:t>‹nº›</a:t>
            </a:fld>
            <a:endParaRPr lang="pt-BR" altLang="pt-BR"/>
          </a:p>
        </p:txBody>
      </p:sp>
    </p:spTree>
    <p:extLst>
      <p:ext uri="{BB962C8B-B14F-4D97-AF65-F5344CB8AC3E}">
        <p14:creationId xmlns:p14="http://schemas.microsoft.com/office/powerpoint/2010/main" val="3406475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7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0A3CCA1B-5BC3-4C56-8FB1-2AC58D985E42}"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6D75154-D353-45BC-8137-81832326F6FA}" type="slidenum">
              <a:rPr lang="pt-BR" altLang="pt-BR"/>
              <a:pPr>
                <a:defRPr/>
              </a:pPr>
              <a:t>‹nº›</a:t>
            </a:fld>
            <a:endParaRPr lang="pt-BR" altLang="pt-BR"/>
          </a:p>
        </p:txBody>
      </p:sp>
    </p:spTree>
    <p:extLst>
      <p:ext uri="{BB962C8B-B14F-4D97-AF65-F5344CB8AC3E}">
        <p14:creationId xmlns:p14="http://schemas.microsoft.com/office/powerpoint/2010/main" val="4181608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CED972D1-3EE0-4637-958B-FD7DE116A71D}"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E2A45E3-FA69-4E05-9B6B-1B75D8CD266E}" type="slidenum">
              <a:rPr lang="pt-BR" altLang="pt-BR"/>
              <a:pPr>
                <a:defRPr/>
              </a:pPr>
              <a:t>‹nº›</a:t>
            </a:fld>
            <a:endParaRPr lang="pt-BR" altLang="pt-BR"/>
          </a:p>
        </p:txBody>
      </p:sp>
    </p:spTree>
    <p:extLst>
      <p:ext uri="{BB962C8B-B14F-4D97-AF65-F5344CB8AC3E}">
        <p14:creationId xmlns:p14="http://schemas.microsoft.com/office/powerpoint/2010/main" val="21386378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5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9355582E-D9AF-43D9-BB13-FCF0F3B331DB}"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A67E98E-E2F7-4FA6-8CD0-F52249F74B22}" type="slidenum">
              <a:rPr lang="pt-BR" altLang="pt-BR"/>
              <a:pPr>
                <a:defRPr/>
              </a:pPr>
              <a:t>‹nº›</a:t>
            </a:fld>
            <a:endParaRPr lang="pt-BR" altLang="pt-BR"/>
          </a:p>
        </p:txBody>
      </p:sp>
    </p:spTree>
    <p:extLst>
      <p:ext uri="{BB962C8B-B14F-4D97-AF65-F5344CB8AC3E}">
        <p14:creationId xmlns:p14="http://schemas.microsoft.com/office/powerpoint/2010/main" val="7759000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4" name="Imagem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91400" y="0"/>
            <a:ext cx="1752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685800" y="2130425"/>
            <a:ext cx="7772400" cy="1470025"/>
          </a:xfrm>
        </p:spPr>
        <p:txBody>
          <a:bodyPr/>
          <a:lstStyle/>
          <a:p>
            <a:r>
              <a:rPr lang="pt-BR" dirty="0"/>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5" name="Espaço Reservado para Data 3"/>
          <p:cNvSpPr>
            <a:spLocks noGrp="1"/>
          </p:cNvSpPr>
          <p:nvPr>
            <p:ph type="dt" sz="half" idx="10"/>
          </p:nvPr>
        </p:nvSpPr>
        <p:spPr/>
        <p:txBody>
          <a:bodyPr/>
          <a:lstStyle>
            <a:lvl1pPr>
              <a:defRPr/>
            </a:lvl1pPr>
          </a:lstStyle>
          <a:p>
            <a:pPr>
              <a:defRPr/>
            </a:pPr>
            <a:fld id="{464E07F4-DB0C-49C9-B903-AFCC901548F9}"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7F953A24-0E04-4E5F-8AEA-B7A2236C7274}" type="slidenum">
              <a:rPr lang="pt-BR" altLang="pt-BR"/>
              <a:pPr>
                <a:defRPr/>
              </a:pPr>
              <a:t>‹nº›</a:t>
            </a:fld>
            <a:endParaRPr lang="pt-BR" altLang="pt-BR"/>
          </a:p>
        </p:txBody>
      </p:sp>
    </p:spTree>
    <p:extLst>
      <p:ext uri="{BB962C8B-B14F-4D97-AF65-F5344CB8AC3E}">
        <p14:creationId xmlns:p14="http://schemas.microsoft.com/office/powerpoint/2010/main" val="1536663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pic>
        <p:nvPicPr>
          <p:cNvPr id="4" name="Imagem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91400" y="0"/>
            <a:ext cx="1752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DD1C2F42-9C64-4B7C-B153-0D7FE09B83BD}"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44BACB10-1B19-4F25-8DD5-991E539F15D0}" type="slidenum">
              <a:rPr lang="pt-BR" altLang="pt-BR"/>
              <a:pPr>
                <a:defRPr/>
              </a:pPr>
              <a:t>‹nº›</a:t>
            </a:fld>
            <a:endParaRPr lang="pt-BR" altLang="pt-BR"/>
          </a:p>
        </p:txBody>
      </p:sp>
    </p:spTree>
    <p:extLst>
      <p:ext uri="{BB962C8B-B14F-4D97-AF65-F5344CB8AC3E}">
        <p14:creationId xmlns:p14="http://schemas.microsoft.com/office/powerpoint/2010/main" val="7295329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EC4670F0-6BD9-4896-B612-62F1599E50F0}"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5AFCA969-5858-44A3-8C02-F464C83B89E4}" type="slidenum">
              <a:rPr lang="pt-BR" altLang="pt-BR"/>
              <a:pPr>
                <a:defRPr/>
              </a:pPr>
              <a:t>‹nº›</a:t>
            </a:fld>
            <a:endParaRPr lang="pt-BR" altLang="pt-BR"/>
          </a:p>
        </p:txBody>
      </p:sp>
    </p:spTree>
    <p:extLst>
      <p:ext uri="{BB962C8B-B14F-4D97-AF65-F5344CB8AC3E}">
        <p14:creationId xmlns:p14="http://schemas.microsoft.com/office/powerpoint/2010/main" val="17513584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13" name="Título 12"/>
          <p:cNvSpPr>
            <a:spLocks noGrp="1"/>
          </p:cNvSpPr>
          <p:nvPr>
            <p:ph type="title"/>
          </p:nvPr>
        </p:nvSpPr>
        <p:spPr/>
        <p:txBody>
          <a:bodyPr/>
          <a:lstStyle/>
          <a:p>
            <a:r>
              <a:rPr lang="pt-BR" dirty="0"/>
              <a:t>Clique para editar o estilo do título mestre</a:t>
            </a:r>
          </a:p>
        </p:txBody>
      </p:sp>
      <p:sp>
        <p:nvSpPr>
          <p:cNvPr id="4" name="Espaço Reservado para Data 3"/>
          <p:cNvSpPr>
            <a:spLocks noGrp="1"/>
          </p:cNvSpPr>
          <p:nvPr>
            <p:ph type="dt" sz="half" idx="10"/>
          </p:nvPr>
        </p:nvSpPr>
        <p:spPr/>
        <p:txBody>
          <a:bodyPr/>
          <a:lstStyle>
            <a:lvl1pPr>
              <a:defRPr/>
            </a:lvl1pPr>
          </a:lstStyle>
          <a:p>
            <a:pPr>
              <a:defRPr/>
            </a:pPr>
            <a:fld id="{77E23D1B-DB76-410E-873C-1DBE7962245A}"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1CF44F64-CBCD-49C3-A35F-1A2B2FD9528C}" type="slidenum">
              <a:rPr lang="pt-BR" altLang="pt-BR"/>
              <a:pPr>
                <a:defRPr/>
              </a:pPr>
              <a:t>‹nº›</a:t>
            </a:fld>
            <a:endParaRPr lang="pt-BR" altLang="pt-BR"/>
          </a:p>
        </p:txBody>
      </p:sp>
    </p:spTree>
    <p:extLst>
      <p:ext uri="{BB962C8B-B14F-4D97-AF65-F5344CB8AC3E}">
        <p14:creationId xmlns:p14="http://schemas.microsoft.com/office/powerpoint/2010/main" val="356889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13" name="Título 12"/>
          <p:cNvSpPr>
            <a:spLocks noGrp="1"/>
          </p:cNvSpPr>
          <p:nvPr>
            <p:ph type="title"/>
          </p:nvPr>
        </p:nvSpPr>
        <p:spPr>
          <a:xfrm>
            <a:off x="-1044624" y="1052736"/>
            <a:ext cx="8229600" cy="1143000"/>
          </a:xfrm>
        </p:spPr>
        <p:txBody>
          <a:bodyPr/>
          <a:lstStyle/>
          <a:p>
            <a:r>
              <a:rPr lang="pt-BR" dirty="0"/>
              <a:t>Clique para editar o estilo do título mestre</a:t>
            </a:r>
          </a:p>
        </p:txBody>
      </p:sp>
      <p:sp>
        <p:nvSpPr>
          <p:cNvPr id="4" name="Espaço Reservado para Data 3"/>
          <p:cNvSpPr>
            <a:spLocks noGrp="1"/>
          </p:cNvSpPr>
          <p:nvPr>
            <p:ph type="dt" sz="half" idx="10"/>
          </p:nvPr>
        </p:nvSpPr>
        <p:spPr/>
        <p:txBody>
          <a:bodyPr/>
          <a:lstStyle>
            <a:lvl1pPr>
              <a:defRPr/>
            </a:lvl1pPr>
          </a:lstStyle>
          <a:p>
            <a:pPr>
              <a:defRPr/>
            </a:pPr>
            <a:fld id="{36468EEF-B21E-47AE-A268-BD3170B92AF7}"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7C43D210-4B06-4655-9B8C-E66A44DDBBBD}" type="slidenum">
              <a:rPr lang="pt-BR" altLang="pt-BR"/>
              <a:pPr>
                <a:defRPr/>
              </a:pPr>
              <a:t>‹nº›</a:t>
            </a:fld>
            <a:endParaRPr lang="pt-BR" altLang="pt-BR"/>
          </a:p>
        </p:txBody>
      </p:sp>
    </p:spTree>
    <p:extLst>
      <p:ext uri="{BB962C8B-B14F-4D97-AF65-F5344CB8AC3E}">
        <p14:creationId xmlns:p14="http://schemas.microsoft.com/office/powerpoint/2010/main" val="8987614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F22A3AE3-EC58-4D0B-A727-02FB5F754E60}"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FA2E3617-04F1-412B-B2B9-9341F927BF71}" type="slidenum">
              <a:rPr lang="pt-BR" altLang="pt-BR"/>
              <a:pPr>
                <a:defRPr/>
              </a:pPr>
              <a:t>‹nº›</a:t>
            </a:fld>
            <a:endParaRPr lang="pt-BR" altLang="pt-BR"/>
          </a:p>
        </p:txBody>
      </p:sp>
    </p:spTree>
    <p:extLst>
      <p:ext uri="{BB962C8B-B14F-4D97-AF65-F5344CB8AC3E}">
        <p14:creationId xmlns:p14="http://schemas.microsoft.com/office/powerpoint/2010/main" val="128001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dirty="0"/>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F12E0E16-8856-45C9-94A9-F2E9F586E757}" type="datetimeFigureOut">
              <a:rPr lang="pt-BR"/>
              <a:pPr>
                <a:defRPr/>
              </a:pPr>
              <a:t>03/05/2024</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5E4B198D-2AFE-4BA1-8936-6462A9638DBC}" type="slidenum">
              <a:rPr lang="pt-BR" altLang="pt-BR"/>
              <a:pPr>
                <a:defRPr/>
              </a:pPr>
              <a:t>‹nº›</a:t>
            </a:fld>
            <a:endParaRPr lang="pt-BR" altLang="pt-BR"/>
          </a:p>
        </p:txBody>
      </p:sp>
    </p:spTree>
    <p:extLst>
      <p:ext uri="{BB962C8B-B14F-4D97-AF65-F5344CB8AC3E}">
        <p14:creationId xmlns:p14="http://schemas.microsoft.com/office/powerpoint/2010/main" val="10466951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B796FF1D-403D-44E6-B230-F8A80E576B5D}"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CE73DFEA-CA72-495A-A2CC-4BFE2790BF41}" type="slidenum">
              <a:rPr lang="pt-BR" altLang="pt-BR"/>
              <a:pPr>
                <a:defRPr/>
              </a:pPr>
              <a:t>‹nº›</a:t>
            </a:fld>
            <a:endParaRPr lang="pt-BR" altLang="pt-BR"/>
          </a:p>
        </p:txBody>
      </p:sp>
    </p:spTree>
    <p:extLst>
      <p:ext uri="{BB962C8B-B14F-4D97-AF65-F5344CB8AC3E}">
        <p14:creationId xmlns:p14="http://schemas.microsoft.com/office/powerpoint/2010/main" val="16289925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08032769-4420-4817-B2F6-3EB5079BB9A2}" type="datetimeFigureOut">
              <a:rPr lang="pt-BR"/>
              <a:pPr>
                <a:defRPr/>
              </a:pPr>
              <a:t>03/05/2024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1A1EEA6E-5E54-419E-BE0E-179DD48F9CC6}" type="slidenum">
              <a:rPr lang="pt-BR" altLang="pt-BR"/>
              <a:pPr>
                <a:defRPr/>
              </a:pPr>
              <a:t>‹nº›</a:t>
            </a:fld>
            <a:endParaRPr lang="pt-BR" altLang="pt-BR"/>
          </a:p>
        </p:txBody>
      </p:sp>
    </p:spTree>
    <p:extLst>
      <p:ext uri="{BB962C8B-B14F-4D97-AF65-F5344CB8AC3E}">
        <p14:creationId xmlns:p14="http://schemas.microsoft.com/office/powerpoint/2010/main" val="40560411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9D5AD479-1785-4FE5-BACC-232F47082C9E}"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014EE604-7059-450C-8347-48BC8BBA3F1C}" type="slidenum">
              <a:rPr lang="pt-BR" altLang="pt-BR"/>
              <a:pPr>
                <a:defRPr/>
              </a:pPr>
              <a:t>‹nº›</a:t>
            </a:fld>
            <a:endParaRPr lang="pt-BR" altLang="pt-BR"/>
          </a:p>
        </p:txBody>
      </p:sp>
    </p:spTree>
    <p:extLst>
      <p:ext uri="{BB962C8B-B14F-4D97-AF65-F5344CB8AC3E}">
        <p14:creationId xmlns:p14="http://schemas.microsoft.com/office/powerpoint/2010/main" val="17578113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C248A87-0523-448B-9EAD-820351330A1F}"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C01FCD6D-D000-47FE-B660-F3942F24D0BA}" type="slidenum">
              <a:rPr lang="pt-BR" altLang="pt-BR"/>
              <a:pPr>
                <a:defRPr/>
              </a:pPr>
              <a:t>‹nº›</a:t>
            </a:fld>
            <a:endParaRPr lang="pt-BR" altLang="pt-BR"/>
          </a:p>
        </p:txBody>
      </p:sp>
    </p:spTree>
    <p:extLst>
      <p:ext uri="{BB962C8B-B14F-4D97-AF65-F5344CB8AC3E}">
        <p14:creationId xmlns:p14="http://schemas.microsoft.com/office/powerpoint/2010/main" val="8728798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612C8F2C-13C2-4CDD-9CC4-30561E32FCE1}"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C13BC2B-A859-4186-A25F-123F7EBE1CEE}" type="slidenum">
              <a:rPr lang="pt-BR" altLang="pt-BR"/>
              <a:pPr>
                <a:defRPr/>
              </a:pPr>
              <a:t>‹nº›</a:t>
            </a:fld>
            <a:endParaRPr lang="pt-BR" altLang="pt-BR"/>
          </a:p>
        </p:txBody>
      </p:sp>
    </p:spTree>
    <p:extLst>
      <p:ext uri="{BB962C8B-B14F-4D97-AF65-F5344CB8AC3E}">
        <p14:creationId xmlns:p14="http://schemas.microsoft.com/office/powerpoint/2010/main" val="21858737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8C6F5477-682C-4FB6-ACF2-F6427DC66476}"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70EF07C-CC57-4B71-82D7-76C0E0723316}" type="slidenum">
              <a:rPr lang="pt-BR" altLang="pt-BR"/>
              <a:pPr>
                <a:defRPr/>
              </a:pPr>
              <a:t>‹nº›</a:t>
            </a:fld>
            <a:endParaRPr lang="pt-BR" altLang="pt-BR"/>
          </a:p>
        </p:txBody>
      </p:sp>
    </p:spTree>
    <p:extLst>
      <p:ext uri="{BB962C8B-B14F-4D97-AF65-F5344CB8AC3E}">
        <p14:creationId xmlns:p14="http://schemas.microsoft.com/office/powerpoint/2010/main" val="42187726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62888" y="6072188"/>
            <a:ext cx="1281112"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spaço Reservado para Conteúdo 7"/>
          <p:cNvSpPr>
            <a:spLocks noGrp="1"/>
          </p:cNvSpPr>
          <p:nvPr>
            <p:ph sz="quarter" idx="1"/>
          </p:nvPr>
        </p:nvSpPr>
        <p:spPr>
          <a:xfrm>
            <a:off x="562004" y="1571612"/>
            <a:ext cx="8153400" cy="4929222"/>
          </a:xfrm>
        </p:spPr>
        <p:txBody>
          <a:body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endParaRPr lang="en-US" dirty="0"/>
          </a:p>
        </p:txBody>
      </p:sp>
      <p:sp>
        <p:nvSpPr>
          <p:cNvPr id="16" name="Título 15"/>
          <p:cNvSpPr>
            <a:spLocks noGrp="1"/>
          </p:cNvSpPr>
          <p:nvPr>
            <p:ph type="title"/>
          </p:nvPr>
        </p:nvSpPr>
        <p:spPr>
          <a:xfrm>
            <a:off x="609600" y="228600"/>
            <a:ext cx="8153400" cy="842946"/>
          </a:xfrm>
        </p:spPr>
        <p:txBody>
          <a:bodyPr>
            <a:noAutofit/>
          </a:bodyPr>
          <a:lstStyle>
            <a:lvl1pPr>
              <a:defRPr sz="2400" baseline="0"/>
            </a:lvl1pPr>
          </a:lstStyle>
          <a:p>
            <a:endParaRPr lang="pt-BR" dirty="0"/>
          </a:p>
        </p:txBody>
      </p:sp>
    </p:spTree>
    <p:extLst>
      <p:ext uri="{BB962C8B-B14F-4D97-AF65-F5344CB8AC3E}">
        <p14:creationId xmlns:p14="http://schemas.microsoft.com/office/powerpoint/2010/main" val="33731158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58FB1C52-52C6-4F9E-95BE-034101B2D985}"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43C783D1-AC87-4C0D-8C06-411ABAAE7046}" type="slidenum">
              <a:rPr lang="pt-BR" altLang="pt-BR"/>
              <a:pPr>
                <a:defRPr/>
              </a:pPr>
              <a:t>‹nº›</a:t>
            </a:fld>
            <a:endParaRPr lang="pt-BR" altLang="pt-BR"/>
          </a:p>
        </p:txBody>
      </p:sp>
    </p:spTree>
    <p:extLst>
      <p:ext uri="{BB962C8B-B14F-4D97-AF65-F5344CB8AC3E}">
        <p14:creationId xmlns:p14="http://schemas.microsoft.com/office/powerpoint/2010/main" val="235777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8BC0FF87-FC8A-4F06-9C1A-34C02BF7092E}" type="datetimeFigureOut">
              <a:rPr lang="pt-BR"/>
              <a:pPr>
                <a:defRPr/>
              </a:pPr>
              <a:t>03/05/2024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67DE21A3-61DA-4E96-AC6C-98B7FBC0057F}" type="slidenum">
              <a:rPr lang="pt-BR" altLang="pt-BR"/>
              <a:pPr>
                <a:defRPr/>
              </a:pPr>
              <a:t>‹nº›</a:t>
            </a:fld>
            <a:endParaRPr lang="pt-BR" altLang="pt-BR"/>
          </a:p>
        </p:txBody>
      </p:sp>
    </p:spTree>
    <p:extLst>
      <p:ext uri="{BB962C8B-B14F-4D97-AF65-F5344CB8AC3E}">
        <p14:creationId xmlns:p14="http://schemas.microsoft.com/office/powerpoint/2010/main" val="2284424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A4FC0288-54C4-427B-8091-2016C85E24DB}"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0CADF8D-4FCF-4071-9815-72B11C4FF30A}" type="slidenum">
              <a:rPr lang="pt-BR" altLang="pt-BR"/>
              <a:pPr>
                <a:defRPr/>
              </a:pPr>
              <a:t>‹nº›</a:t>
            </a:fld>
            <a:endParaRPr lang="pt-BR" altLang="pt-BR"/>
          </a:p>
        </p:txBody>
      </p:sp>
    </p:spTree>
    <p:extLst>
      <p:ext uri="{BB962C8B-B14F-4D97-AF65-F5344CB8AC3E}">
        <p14:creationId xmlns:p14="http://schemas.microsoft.com/office/powerpoint/2010/main" val="170132757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4" name="Imagem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8475" y="0"/>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p:cNvSpPr>
            <a:spLocks noGrp="1"/>
          </p:cNvSpPr>
          <p:nvPr>
            <p:ph type="ctrTitle"/>
          </p:nvPr>
        </p:nvSpPr>
        <p:spPr>
          <a:xfrm>
            <a:off x="685800" y="2130425"/>
            <a:ext cx="7772400" cy="1470025"/>
          </a:xfrm>
        </p:spPr>
        <p:txBody>
          <a:bodyPr/>
          <a:lstStyle/>
          <a:p>
            <a:r>
              <a:rPr lang="pt-BR" dirty="0"/>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5" name="Espaço Reservado para Data 3"/>
          <p:cNvSpPr>
            <a:spLocks noGrp="1"/>
          </p:cNvSpPr>
          <p:nvPr>
            <p:ph type="dt" sz="half" idx="10"/>
          </p:nvPr>
        </p:nvSpPr>
        <p:spPr/>
        <p:txBody>
          <a:bodyPr/>
          <a:lstStyle>
            <a:lvl1pPr>
              <a:defRPr/>
            </a:lvl1pPr>
          </a:lstStyle>
          <a:p>
            <a:pPr>
              <a:defRPr/>
            </a:pPr>
            <a:fld id="{3937C751-1814-4D99-A51F-29AEE6A20E06}"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074DE9E8-4F5D-4C6F-A212-705544D23BB0}" type="slidenum">
              <a:rPr lang="pt-BR" altLang="pt-BR"/>
              <a:pPr>
                <a:defRPr/>
              </a:pPr>
              <a:t>‹nº›</a:t>
            </a:fld>
            <a:endParaRPr lang="pt-BR" altLang="pt-BR"/>
          </a:p>
        </p:txBody>
      </p:sp>
    </p:spTree>
    <p:extLst>
      <p:ext uri="{BB962C8B-B14F-4D97-AF65-F5344CB8AC3E}">
        <p14:creationId xmlns:p14="http://schemas.microsoft.com/office/powerpoint/2010/main" val="211904010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68B355DE-6831-4472-B06D-F972F1EAA2A5}"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2AAAB20-8276-4449-8FE5-2FFF18CD643A}" type="slidenum">
              <a:rPr lang="pt-BR" altLang="pt-BR"/>
              <a:pPr>
                <a:defRPr/>
              </a:pPr>
              <a:t>‹nº›</a:t>
            </a:fld>
            <a:endParaRPr lang="pt-BR" altLang="pt-BR"/>
          </a:p>
        </p:txBody>
      </p:sp>
    </p:spTree>
    <p:extLst>
      <p:ext uri="{BB962C8B-B14F-4D97-AF65-F5344CB8AC3E}">
        <p14:creationId xmlns:p14="http://schemas.microsoft.com/office/powerpoint/2010/main" val="2540956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C982AD07-1EBA-4C77-A046-B07F367247D5}" type="datetimeFigureOut">
              <a:rPr lang="pt-BR"/>
              <a:pPr>
                <a:defRPr/>
              </a:pPr>
              <a:t>03/05/2024</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80B23787-7F4F-46DE-BD3D-BA9E1CBF0D91}" type="slidenum">
              <a:rPr lang="pt-BR" altLang="pt-BR"/>
              <a:pPr>
                <a:defRPr/>
              </a:pPr>
              <a:t>‹nº›</a:t>
            </a:fld>
            <a:endParaRPr lang="pt-BR" altLang="pt-BR"/>
          </a:p>
        </p:txBody>
      </p:sp>
    </p:spTree>
    <p:extLst>
      <p:ext uri="{BB962C8B-B14F-4D97-AF65-F5344CB8AC3E}">
        <p14:creationId xmlns:p14="http://schemas.microsoft.com/office/powerpoint/2010/main" val="22268595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abeçalho da Seção">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13" name="Título 12"/>
          <p:cNvSpPr>
            <a:spLocks noGrp="1"/>
          </p:cNvSpPr>
          <p:nvPr>
            <p:ph type="title"/>
          </p:nvPr>
        </p:nvSpPr>
        <p:spPr>
          <a:xfrm>
            <a:off x="-1044624" y="1052736"/>
            <a:ext cx="8229600" cy="1143000"/>
          </a:xfrm>
        </p:spPr>
        <p:txBody>
          <a:bodyPr/>
          <a:lstStyle/>
          <a:p>
            <a:r>
              <a:rPr lang="pt-BR" dirty="0"/>
              <a:t>Clique para editar o estilo do título mestre</a:t>
            </a:r>
          </a:p>
        </p:txBody>
      </p:sp>
      <p:sp>
        <p:nvSpPr>
          <p:cNvPr id="4" name="Espaço Reservado para Data 3"/>
          <p:cNvSpPr>
            <a:spLocks noGrp="1"/>
          </p:cNvSpPr>
          <p:nvPr>
            <p:ph type="dt" sz="half" idx="10"/>
          </p:nvPr>
        </p:nvSpPr>
        <p:spPr/>
        <p:txBody>
          <a:bodyPr/>
          <a:lstStyle>
            <a:lvl1pPr>
              <a:defRPr/>
            </a:lvl1pPr>
          </a:lstStyle>
          <a:p>
            <a:pPr>
              <a:defRPr/>
            </a:pPr>
            <a:fld id="{0997E4D8-5569-40A2-A9F7-5732E77EBA98}"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FA394D5-C696-4B05-8720-8C3E9F0EF614}" type="slidenum">
              <a:rPr lang="pt-BR" altLang="pt-BR"/>
              <a:pPr>
                <a:defRPr/>
              </a:pPr>
              <a:t>‹nº›</a:t>
            </a:fld>
            <a:endParaRPr lang="pt-BR" altLang="pt-BR"/>
          </a:p>
        </p:txBody>
      </p:sp>
    </p:spTree>
    <p:extLst>
      <p:ext uri="{BB962C8B-B14F-4D97-AF65-F5344CB8AC3E}">
        <p14:creationId xmlns:p14="http://schemas.microsoft.com/office/powerpoint/2010/main" val="8503452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C3AF841F-452A-4F71-9F64-C1D09617A571}" type="datetimeFigureOut">
              <a:rPr lang="pt-BR"/>
              <a:pPr>
                <a:defRPr/>
              </a:pPr>
              <a:t>03/05/2024</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932179C8-811D-4715-A08D-F788039A1708}" type="slidenum">
              <a:rPr lang="pt-BR" altLang="pt-BR"/>
              <a:pPr>
                <a:defRPr/>
              </a:pPr>
              <a:t>‹nº›</a:t>
            </a:fld>
            <a:endParaRPr lang="pt-BR" altLang="pt-BR"/>
          </a:p>
        </p:txBody>
      </p:sp>
    </p:spTree>
    <p:extLst>
      <p:ext uri="{BB962C8B-B14F-4D97-AF65-F5344CB8AC3E}">
        <p14:creationId xmlns:p14="http://schemas.microsoft.com/office/powerpoint/2010/main" val="13822698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pic>
        <p:nvPicPr>
          <p:cNvPr id="4" name="Imagem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8475" y="0"/>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CA2CF054-0C7F-41C8-BB43-335AED8AEC3E}"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D6C5691-BCBC-4913-98B3-071023218BB5}" type="slidenum">
              <a:rPr lang="pt-BR" altLang="pt-BR"/>
              <a:pPr>
                <a:defRPr/>
              </a:pPr>
              <a:t>‹nº›</a:t>
            </a:fld>
            <a:endParaRPr lang="pt-BR" altLang="pt-BR"/>
          </a:p>
        </p:txBody>
      </p:sp>
    </p:spTree>
    <p:extLst>
      <p:ext uri="{BB962C8B-B14F-4D97-AF65-F5344CB8AC3E}">
        <p14:creationId xmlns:p14="http://schemas.microsoft.com/office/powerpoint/2010/main" val="22901508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40422408-C5D8-4192-A66A-104F37B58BA9}"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EC61653B-1E92-443B-BAD7-683D3A4D78D1}" type="slidenum">
              <a:rPr lang="pt-BR" altLang="pt-BR"/>
              <a:pPr>
                <a:defRPr/>
              </a:pPr>
              <a:t>‹nº›</a:t>
            </a:fld>
            <a:endParaRPr lang="pt-BR" altLang="pt-BR"/>
          </a:p>
        </p:txBody>
      </p:sp>
    </p:spTree>
    <p:extLst>
      <p:ext uri="{BB962C8B-B14F-4D97-AF65-F5344CB8AC3E}">
        <p14:creationId xmlns:p14="http://schemas.microsoft.com/office/powerpoint/2010/main" val="97824828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38574826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87045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8D0BF478-C2C1-4C81-8A31-56301969979D}"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FC95B86B-1F78-4800-8480-DC84D5C75339}" type="slidenum">
              <a:rPr lang="pt-BR" altLang="pt-BR"/>
              <a:pPr>
                <a:defRPr/>
              </a:pPr>
              <a:t>‹nº›</a:t>
            </a:fld>
            <a:endParaRPr lang="pt-BR" altLang="pt-BR"/>
          </a:p>
        </p:txBody>
      </p:sp>
    </p:spTree>
    <p:extLst>
      <p:ext uri="{BB962C8B-B14F-4D97-AF65-F5344CB8AC3E}">
        <p14:creationId xmlns:p14="http://schemas.microsoft.com/office/powerpoint/2010/main" val="34635115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D89F2CD0-B138-42EA-9AEE-60FF1BA7D1E6}"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803A7AFF-87D4-4737-8D7E-685C19E945BA}" type="slidenum">
              <a:rPr lang="pt-BR" altLang="pt-BR" smtClean="0"/>
              <a:pPr>
                <a:defRPr/>
              </a:pPr>
              <a:t>‹nº›</a:t>
            </a:fld>
            <a:endParaRPr lang="pt-BR" altLang="pt-BR"/>
          </a:p>
        </p:txBody>
      </p:sp>
    </p:spTree>
    <p:extLst>
      <p:ext uri="{BB962C8B-B14F-4D97-AF65-F5344CB8AC3E}">
        <p14:creationId xmlns:p14="http://schemas.microsoft.com/office/powerpoint/2010/main" val="32347996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B83C4EB9-15E6-4FCD-B1CF-8AB06359729B}" type="slidenum">
              <a:rPr lang="pt-BR" altLang="pt-BR" smtClean="0"/>
              <a:pPr>
                <a:defRPr/>
              </a:pPr>
              <a:t>‹nº›</a:t>
            </a:fld>
            <a:endParaRPr lang="pt-BR" altLang="pt-BR"/>
          </a:p>
        </p:txBody>
      </p:sp>
    </p:spTree>
    <p:extLst>
      <p:ext uri="{BB962C8B-B14F-4D97-AF65-F5344CB8AC3E}">
        <p14:creationId xmlns:p14="http://schemas.microsoft.com/office/powerpoint/2010/main" val="17963850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fld id="{6137DFBD-9A95-4232-9680-6F6CAA0E0261}" type="datetimeFigureOut">
              <a:rPr lang="pt-BR" smtClean="0"/>
              <a:pPr>
                <a:defRPr/>
              </a:pPr>
              <a:t>03/05/2024</a:t>
            </a:fld>
            <a:endParaRPr lang="pt-BR"/>
          </a:p>
        </p:txBody>
      </p:sp>
      <p:sp>
        <p:nvSpPr>
          <p:cNvPr id="8" name="Footer Placeholder 7"/>
          <p:cNvSpPr>
            <a:spLocks noGrp="1"/>
          </p:cNvSpPr>
          <p:nvPr>
            <p:ph type="ftr" sz="quarter" idx="11"/>
          </p:nvPr>
        </p:nvSpPr>
        <p:spPr/>
        <p:txBody>
          <a:bodyPr/>
          <a:lstStyle/>
          <a:p>
            <a:pPr>
              <a:defRPr/>
            </a:pPr>
            <a:endParaRPr lang="pt-B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86595BCB-57C9-4845-8FED-DB4FA73385BD}" type="slidenum">
              <a:rPr lang="pt-BR" altLang="pt-BR" smtClean="0"/>
              <a:pPr>
                <a:defRPr/>
              </a:pPr>
              <a:t>‹nº›</a:t>
            </a:fld>
            <a:endParaRPr lang="pt-BR" altLang="pt-BR"/>
          </a:p>
        </p:txBody>
      </p:sp>
    </p:spTree>
    <p:extLst>
      <p:ext uri="{BB962C8B-B14F-4D97-AF65-F5344CB8AC3E}">
        <p14:creationId xmlns:p14="http://schemas.microsoft.com/office/powerpoint/2010/main" val="363318087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4" name="Footer Placeholder 3"/>
          <p:cNvSpPr>
            <a:spLocks noGrp="1"/>
          </p:cNvSpPr>
          <p:nvPr>
            <p:ph type="ftr" sz="quarter" idx="11"/>
          </p:nvPr>
        </p:nvSpPr>
        <p:spPr/>
        <p:txBody>
          <a:bodyPr/>
          <a:lstStyle/>
          <a:p>
            <a:pPr>
              <a:defRPr/>
            </a:pPr>
            <a:endParaRPr lang="pt-B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26933675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3" name="Footer Placeholder 2"/>
          <p:cNvSpPr>
            <a:spLocks noGrp="1"/>
          </p:cNvSpPr>
          <p:nvPr>
            <p:ph type="ftr" sz="quarter" idx="11"/>
          </p:nvPr>
        </p:nvSpPr>
        <p:spPr/>
        <p:txBody>
          <a:bodyPr/>
          <a:lstStyle/>
          <a:p>
            <a:pPr>
              <a:defRPr/>
            </a:pPr>
            <a:endParaRPr lang="pt-B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265865625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78146C8D-26AC-47DB-8B10-32D6575D5448}"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938A4A22-E07F-476A-8F5D-AA907DCB654C}" type="slidenum">
              <a:rPr lang="pt-BR" altLang="pt-BR" smtClean="0"/>
              <a:pPr>
                <a:defRPr/>
              </a:pPr>
              <a:t>‹nº›</a:t>
            </a:fld>
            <a:endParaRPr lang="pt-BR" altLang="pt-BR"/>
          </a:p>
        </p:txBody>
      </p:sp>
    </p:spTree>
    <p:extLst>
      <p:ext uri="{BB962C8B-B14F-4D97-AF65-F5344CB8AC3E}">
        <p14:creationId xmlns:p14="http://schemas.microsoft.com/office/powerpoint/2010/main" val="21056368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83C4EB9-15E6-4FCD-B1CF-8AB06359729B}" type="slidenum">
              <a:rPr lang="pt-BR" altLang="pt-BR" smtClean="0"/>
              <a:pPr>
                <a:defRPr/>
              </a:pPr>
              <a:t>‹nº›</a:t>
            </a:fld>
            <a:endParaRPr lang="pt-BR" altLang="pt-BR"/>
          </a:p>
        </p:txBody>
      </p:sp>
    </p:spTree>
    <p:extLst>
      <p:ext uri="{BB962C8B-B14F-4D97-AF65-F5344CB8AC3E}">
        <p14:creationId xmlns:p14="http://schemas.microsoft.com/office/powerpoint/2010/main" val="1051212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83C4EB9-15E6-4FCD-B1CF-8AB06359729B}" type="slidenum">
              <a:rPr lang="pt-BR" altLang="pt-BR" smtClean="0"/>
              <a:pPr>
                <a:defRPr/>
              </a:pPr>
              <a:t>‹nº›</a:t>
            </a:fld>
            <a:endParaRPr lang="pt-BR" altLang="pt-BR"/>
          </a:p>
        </p:txBody>
      </p:sp>
    </p:spTree>
    <p:extLst>
      <p:ext uri="{BB962C8B-B14F-4D97-AF65-F5344CB8AC3E}">
        <p14:creationId xmlns:p14="http://schemas.microsoft.com/office/powerpoint/2010/main" val="284352818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83C4EB9-15E6-4FCD-B1CF-8AB06359729B}" type="slidenum">
              <a:rPr lang="pt-BR" altLang="pt-BR" smtClean="0"/>
              <a:pPr>
                <a:defRPr/>
              </a:pPr>
              <a:t>‹nº›</a:t>
            </a:fld>
            <a:endParaRPr lang="pt-BR" altLang="pt-B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47970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83C4EB9-15E6-4FCD-B1CF-8AB06359729B}" type="slidenum">
              <a:rPr lang="pt-BR" altLang="pt-BR" smtClean="0"/>
              <a:pPr>
                <a:defRPr/>
              </a:pPr>
              <a:t>‹nº›</a:t>
            </a:fld>
            <a:endParaRPr lang="pt-BR" altLang="pt-BR"/>
          </a:p>
        </p:txBody>
      </p:sp>
    </p:spTree>
    <p:extLst>
      <p:ext uri="{BB962C8B-B14F-4D97-AF65-F5344CB8AC3E}">
        <p14:creationId xmlns:p14="http://schemas.microsoft.com/office/powerpoint/2010/main" val="364687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pic>
        <p:nvPicPr>
          <p:cNvPr id="4" name="Imagem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8475" y="0"/>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7E99F01B-A9C2-470A-AA6F-743C5F1600F7}" type="datetimeFigureOut">
              <a:rPr lang="pt-BR"/>
              <a:pPr>
                <a:defRPr/>
              </a:pPr>
              <a:t>03/05/2024</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5BCC76EE-0C04-45E4-8529-F58D28295CBD}" type="slidenum">
              <a:rPr lang="pt-BR" altLang="pt-BR"/>
              <a:pPr>
                <a:defRPr/>
              </a:pPr>
              <a:t>‹nº›</a:t>
            </a:fld>
            <a:endParaRPr lang="pt-BR" altLang="pt-BR"/>
          </a:p>
        </p:txBody>
      </p:sp>
    </p:spTree>
    <p:extLst>
      <p:ext uri="{BB962C8B-B14F-4D97-AF65-F5344CB8AC3E}">
        <p14:creationId xmlns:p14="http://schemas.microsoft.com/office/powerpoint/2010/main" val="93172630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83C4EB9-15E6-4FCD-B1CF-8AB06359729B}" type="slidenum">
              <a:rPr lang="pt-BR" altLang="pt-BR" smtClean="0"/>
              <a:pPr>
                <a:defRPr/>
              </a:pPr>
              <a:t>‹nº›</a:t>
            </a:fld>
            <a:endParaRPr lang="pt-BR" altLang="pt-B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22073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pPr>
              <a:defRPr/>
            </a:pPr>
            <a:fld id="{C29A4A2F-DF0A-4137-8C17-6E32FBCF26A9}" type="datetimeFigureOut">
              <a:rPr lang="pt-BR" smtClean="0"/>
              <a:pPr>
                <a:defRPr/>
              </a:pPr>
              <a:t>03/05/2024</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83C4EB9-15E6-4FCD-B1CF-8AB06359729B}" type="slidenum">
              <a:rPr lang="pt-BR" altLang="pt-BR" smtClean="0"/>
              <a:pPr>
                <a:defRPr/>
              </a:pPr>
              <a:t>‹nº›</a:t>
            </a:fld>
            <a:endParaRPr lang="pt-BR" altLang="pt-BR"/>
          </a:p>
        </p:txBody>
      </p:sp>
    </p:spTree>
    <p:extLst>
      <p:ext uri="{BB962C8B-B14F-4D97-AF65-F5344CB8AC3E}">
        <p14:creationId xmlns:p14="http://schemas.microsoft.com/office/powerpoint/2010/main" val="32127491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171508573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7403469A-B5D0-4FEB-8B9E-3BB985C9FB97}" type="datetimeFigureOut">
              <a:rPr lang="pt-BR" smtClean="0"/>
              <a:pPr>
                <a:defRPr/>
              </a:pPr>
              <a:t>03/05/2024</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5138E8B-5E92-4B08-9BEC-2146923A56D6}" type="slidenum">
              <a:rPr lang="pt-BR" altLang="pt-BR" smtClean="0"/>
              <a:pPr>
                <a:defRPr/>
              </a:pPr>
              <a:t>‹nº›</a:t>
            </a:fld>
            <a:endParaRPr lang="pt-BR" altLang="pt-BR"/>
          </a:p>
        </p:txBody>
      </p:sp>
    </p:spTree>
    <p:extLst>
      <p:ext uri="{BB962C8B-B14F-4D97-AF65-F5344CB8AC3E}">
        <p14:creationId xmlns:p14="http://schemas.microsoft.com/office/powerpoint/2010/main" val="2297465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7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0A3CCA1B-5BC3-4C56-8FB1-2AC58D985E42}"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D6D75154-D353-45BC-8137-81832326F6FA}" type="slidenum">
              <a:rPr lang="pt-BR" altLang="pt-BR"/>
              <a:pPr>
                <a:defRPr/>
              </a:pPr>
              <a:t>‹nº›</a:t>
            </a:fld>
            <a:endParaRPr lang="pt-BR" altLang="pt-BR"/>
          </a:p>
        </p:txBody>
      </p:sp>
    </p:spTree>
    <p:extLst>
      <p:ext uri="{BB962C8B-B14F-4D97-AF65-F5344CB8AC3E}">
        <p14:creationId xmlns:p14="http://schemas.microsoft.com/office/powerpoint/2010/main" val="317979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96A5F832-6242-4196-8ABD-569C990A74B0}"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8B960FF-9F74-442E-9A27-5A2178BF5379}" type="slidenum">
              <a:rPr lang="pt-BR" altLang="pt-BR"/>
              <a:pPr>
                <a:defRPr/>
              </a:pPr>
              <a:t>‹nº›</a:t>
            </a:fld>
            <a:endParaRPr lang="pt-BR" altLang="pt-BR"/>
          </a:p>
        </p:txBody>
      </p:sp>
    </p:spTree>
    <p:extLst>
      <p:ext uri="{BB962C8B-B14F-4D97-AF65-F5344CB8AC3E}">
        <p14:creationId xmlns:p14="http://schemas.microsoft.com/office/powerpoint/2010/main" val="58752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9C95462A-9E9E-46A0-A245-17489A9C4665}" type="datetimeFigureOut">
              <a:rPr lang="pt-BR"/>
              <a:pPr>
                <a:defRPr/>
              </a:pPr>
              <a:t>03/05/2024</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07D8221-FF26-4332-A18A-62189C182787}" type="slidenum">
              <a:rPr lang="pt-BR" altLang="pt-BR"/>
              <a:pPr>
                <a:defRPr/>
              </a:pPr>
              <a:t>‹nº›</a:t>
            </a:fld>
            <a:endParaRPr lang="pt-BR" altLang="pt-BR"/>
          </a:p>
        </p:txBody>
      </p:sp>
    </p:spTree>
    <p:extLst>
      <p:ext uri="{BB962C8B-B14F-4D97-AF65-F5344CB8AC3E}">
        <p14:creationId xmlns:p14="http://schemas.microsoft.com/office/powerpoint/2010/main" val="122043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slideLayout" Target="../slideLayouts/slideLayout20.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6" Type="http://schemas.openxmlformats.org/officeDocument/2006/relationships/image" Target="../media/image2.jpeg"/><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5" Type="http://schemas.openxmlformats.org/officeDocument/2006/relationships/theme" Target="../theme/theme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6" Type="http://schemas.openxmlformats.org/officeDocument/2006/relationships/image" Target="../media/image2.jpe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3.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6" Type="http://schemas.openxmlformats.org/officeDocument/2006/relationships/theme" Target="../theme/theme4.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4" Type="http://schemas.openxmlformats.org/officeDocument/2006/relationships/slideLayout" Target="../slideLayouts/slideLayout54.xml"/><Relationship Id="rId9" Type="http://schemas.openxmlformats.org/officeDocument/2006/relationships/image" Target="../media/image5.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18"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17" Type="http://schemas.openxmlformats.org/officeDocument/2006/relationships/slideLayout" Target="../slideLayouts/slideLayout74.xml"/><Relationship Id="rId2" Type="http://schemas.openxmlformats.org/officeDocument/2006/relationships/slideLayout" Target="../slideLayouts/slideLayout59.xml"/><Relationship Id="rId16" Type="http://schemas.openxmlformats.org/officeDocument/2006/relationships/slideLayout" Target="../slideLayouts/slideLayout73.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5" Type="http://schemas.openxmlformats.org/officeDocument/2006/relationships/slideLayout" Target="../slideLayouts/slideLayout72.xml"/><Relationship Id="rId10" Type="http://schemas.openxmlformats.org/officeDocument/2006/relationships/slideLayout" Target="../slideLayouts/slideLayout67.xml"/><Relationship Id="rId19" Type="http://schemas.openxmlformats.org/officeDocument/2006/relationships/image" Target="../media/image2.jpeg"/><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C29A4A2F-DF0A-4137-8C17-6E32FBCF26A9}" type="datetimeFigureOut">
              <a:rPr lang="pt-BR"/>
              <a:pPr>
                <a:defRPr/>
              </a:pPr>
              <a:t>03/05/2024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83C4EB9-15E6-4FCD-B1CF-8AB06359729B}" type="slidenum">
              <a:rPr lang="pt-BR" altLang="pt-BR"/>
              <a:pPr>
                <a:defRPr/>
              </a:pPr>
              <a:t>‹nº›</a:t>
            </a:fld>
            <a:endParaRPr lang="pt-BR" altLang="pt-BR"/>
          </a:p>
        </p:txBody>
      </p:sp>
      <p:pic>
        <p:nvPicPr>
          <p:cNvPr id="1031" name="Imagem 7"/>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88350" y="0"/>
            <a:ext cx="7207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308" r:id="rId1"/>
    <p:sldLayoutId id="2147491259" r:id="rId2"/>
    <p:sldLayoutId id="2147491260" r:id="rId3"/>
    <p:sldLayoutId id="2147491261" r:id="rId4"/>
    <p:sldLayoutId id="2147491262" r:id="rId5"/>
    <p:sldLayoutId id="2147491263" r:id="rId6"/>
    <p:sldLayoutId id="2147491309" r:id="rId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050" name="Espaço Reservado para Título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2051" name="Espaço Reservado para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00198505-7499-490C-B35B-25A4D462DC84}" type="datetimeFigureOut">
              <a:rPr lang="pt-BR"/>
              <a:pPr>
                <a:defRPr/>
              </a:pPr>
              <a:t>03/05/2024</a:t>
            </a:fld>
            <a:endParaRPr lang="pt-BR"/>
          </a:p>
        </p:txBody>
      </p:sp>
      <p:sp>
        <p:nvSpPr>
          <p:cNvPr id="5" name="Espaço Reservado para Rodapé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a:p>
        </p:txBody>
      </p:sp>
      <p:sp>
        <p:nvSpPr>
          <p:cNvPr id="6" name="Espaço Reservado para Número de Slid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350BC1F-8F69-4D08-AC42-1BDDA106514A}" type="slidenum">
              <a:rPr lang="pt-BR" altLang="pt-BR"/>
              <a:pPr>
                <a:defRPr/>
              </a:pPr>
              <a:t>‹nº›</a:t>
            </a:fld>
            <a:endParaRPr lang="pt-BR" altLang="pt-BR"/>
          </a:p>
        </p:txBody>
      </p:sp>
      <p:pic>
        <p:nvPicPr>
          <p:cNvPr id="2055" name="Imagem 7"/>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145463" y="93663"/>
            <a:ext cx="990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64" r:id="rId1"/>
    <p:sldLayoutId id="2147491265" r:id="rId2"/>
    <p:sldLayoutId id="2147491266" r:id="rId3"/>
    <p:sldLayoutId id="2147491267" r:id="rId4"/>
    <p:sldLayoutId id="2147491268" r:id="rId5"/>
    <p:sldLayoutId id="2147491269" r:id="rId6"/>
    <p:sldLayoutId id="2147491270" r:id="rId7"/>
    <p:sldLayoutId id="2147491271" r:id="rId8"/>
    <p:sldLayoutId id="2147491272" r:id="rId9"/>
    <p:sldLayoutId id="2147491273" r:id="rId10"/>
    <p:sldLayoutId id="2147491274" r:id="rId11"/>
    <p:sldLayoutId id="2147491310" r:id="rId12"/>
    <p:sldLayoutId id="2147491275" r:id="rId13"/>
    <p:sldLayoutId id="2147491276" r:id="rId14"/>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3074" name="Espaço Reservado para Título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3075" name="Espaço Reservado para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7403469A-B5D0-4FEB-8B9E-3BB985C9FB97}" type="datetimeFigureOut">
              <a:rPr lang="pt-BR"/>
              <a:pPr>
                <a:defRPr/>
              </a:pPr>
              <a:t>03/05/2024</a:t>
            </a:fld>
            <a:endParaRPr lang="pt-BR"/>
          </a:p>
        </p:txBody>
      </p:sp>
      <p:sp>
        <p:nvSpPr>
          <p:cNvPr id="5" name="Espaço Reservado para Rodapé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a:p>
        </p:txBody>
      </p:sp>
      <p:sp>
        <p:nvSpPr>
          <p:cNvPr id="6" name="Espaço Reservado para Número de Slid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5138E8B-5E92-4B08-9BEC-2146923A56D6}" type="slidenum">
              <a:rPr lang="pt-BR" altLang="pt-BR"/>
              <a:pPr>
                <a:defRPr/>
              </a:pPr>
              <a:t>‹nº›</a:t>
            </a:fld>
            <a:endParaRPr lang="pt-BR" altLang="pt-BR"/>
          </a:p>
        </p:txBody>
      </p:sp>
      <p:pic>
        <p:nvPicPr>
          <p:cNvPr id="3079" name="Imagem 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151813" y="-1588"/>
            <a:ext cx="990600" cy="1095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7" r:id="rId1"/>
    <p:sldLayoutId id="2147491278" r:id="rId2"/>
    <p:sldLayoutId id="2147491279" r:id="rId3"/>
    <p:sldLayoutId id="2147491280" r:id="rId4"/>
    <p:sldLayoutId id="2147491281" r:id="rId5"/>
    <p:sldLayoutId id="2147491282" r:id="rId6"/>
    <p:sldLayoutId id="2147491283" r:id="rId7"/>
    <p:sldLayoutId id="2147491284" r:id="rId8"/>
    <p:sldLayoutId id="2147491285" r:id="rId9"/>
    <p:sldLayoutId id="2147491286" r:id="rId10"/>
    <p:sldLayoutId id="2147491287" r:id="rId11"/>
    <p:sldLayoutId id="2147491288" r:id="rId12"/>
    <p:sldLayoutId id="2147491289" r:id="rId13"/>
    <p:sldLayoutId id="2147491290" r:id="rId14"/>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4098"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4099"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Arial" charset="0"/>
                <a:cs typeface="Arial" charset="0"/>
              </a:defRPr>
            </a:lvl1pPr>
          </a:lstStyle>
          <a:p>
            <a:pPr>
              <a:defRPr/>
            </a:pPr>
            <a:fld id="{AD855692-A2E5-44E6-94E8-97C22E63B1C3}" type="datetimeFigureOut">
              <a:rPr lang="pt-BR"/>
              <a:pPr>
                <a:defRPr/>
              </a:pPr>
              <a:t>03/05/2024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cs typeface="Arial" charset="0"/>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09CA7B3-5FFC-49BC-8A0B-64AADC3A6F14}"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91311" r:id="rId1"/>
    <p:sldLayoutId id="2147491312" r:id="rId2"/>
    <p:sldLayoutId id="2147491291" r:id="rId3"/>
    <p:sldLayoutId id="2147491292" r:id="rId4"/>
    <p:sldLayoutId id="2147491293" r:id="rId5"/>
    <p:sldLayoutId id="2147491294" r:id="rId6"/>
    <p:sldLayoutId id="2147491295" r:id="rId7"/>
    <p:sldLayoutId id="2147491296" r:id="rId8"/>
    <p:sldLayoutId id="2147491297" r:id="rId9"/>
    <p:sldLayoutId id="2147491298" r:id="rId10"/>
    <p:sldLayoutId id="2147491299" r:id="rId11"/>
    <p:sldLayoutId id="2147491300" r:id="rId12"/>
    <p:sldLayoutId id="2147491313" r:id="rId13"/>
    <p:sldLayoutId id="2147491301" r:id="rId14"/>
    <p:sldLayoutId id="2147491302"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5122"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5123"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Arial" charset="0"/>
                <a:cs typeface="Arial" charset="0"/>
              </a:defRPr>
            </a:lvl1pPr>
          </a:lstStyle>
          <a:p>
            <a:pPr>
              <a:defRPr/>
            </a:pPr>
            <a:fld id="{24FDCBFF-F403-4FE2-B578-DB25E7954C4D}" type="datetimeFigureOut">
              <a:rPr lang="pt-BR"/>
              <a:pPr>
                <a:defRPr/>
              </a:pPr>
              <a:t>03/05/2024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cs typeface="Arial" charset="0"/>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A816903-96AA-4A96-9E6E-38F950E28334}" type="slidenum">
              <a:rPr lang="pt-BR" altLang="pt-BR"/>
              <a:pPr>
                <a:defRPr/>
              </a:pPr>
              <a:t>‹nº›</a:t>
            </a:fld>
            <a:endParaRPr lang="pt-BR" altLang="pt-BR"/>
          </a:p>
        </p:txBody>
      </p:sp>
      <p:pic>
        <p:nvPicPr>
          <p:cNvPr id="5127" name="Imagem 7"/>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88350" y="0"/>
            <a:ext cx="7207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314" r:id="rId1"/>
    <p:sldLayoutId id="2147491303" r:id="rId2"/>
    <p:sldLayoutId id="2147491304" r:id="rId3"/>
    <p:sldLayoutId id="2147491305" r:id="rId4"/>
    <p:sldLayoutId id="2147491306" r:id="rId5"/>
    <p:sldLayoutId id="2147491315" r:id="rId6"/>
    <p:sldLayoutId id="2147491307" r:id="rId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29A4A2F-DF0A-4137-8C17-6E32FBCF26A9}" type="datetimeFigureOut">
              <a:rPr lang="pt-BR" smtClean="0"/>
              <a:pPr>
                <a:defRPr/>
              </a:pPr>
              <a:t>03/05/2024</a:t>
            </a:fld>
            <a:endParaRPr lang="pt-B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pt-B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B83C4EB9-15E6-4FCD-B1CF-8AB06359729B}" type="slidenum">
              <a:rPr lang="pt-BR" altLang="pt-BR" smtClean="0"/>
              <a:pPr>
                <a:defRPr/>
              </a:pPr>
              <a:t>‹nº›</a:t>
            </a:fld>
            <a:endParaRPr lang="pt-BR" altLang="pt-BR"/>
          </a:p>
        </p:txBody>
      </p:sp>
      <p:pic>
        <p:nvPicPr>
          <p:cNvPr id="7" name="Imagem 6">
            <a:extLst>
              <a:ext uri="{FF2B5EF4-FFF2-40B4-BE49-F238E27FC236}">
                <a16:creationId xmlns:a16="http://schemas.microsoft.com/office/drawing/2014/main" xmlns="" id="{161A477C-A07D-AE84-EBE3-6858D1242877}"/>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8151813" y="-1588"/>
            <a:ext cx="990600" cy="1095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72886"/>
      </p:ext>
    </p:extLst>
  </p:cSld>
  <p:clrMap bg1="lt1" tx1="dk1" bg2="lt2" tx2="dk2" accent1="accent1" accent2="accent2" accent3="accent3" accent4="accent4" accent5="accent5" accent6="accent6" hlink="hlink" folHlink="folHlink"/>
  <p:sldLayoutIdLst>
    <p:sldLayoutId id="2147491353" r:id="rId1"/>
    <p:sldLayoutId id="2147491354" r:id="rId2"/>
    <p:sldLayoutId id="2147491355" r:id="rId3"/>
    <p:sldLayoutId id="2147491356" r:id="rId4"/>
    <p:sldLayoutId id="2147491357" r:id="rId5"/>
    <p:sldLayoutId id="2147491358" r:id="rId6"/>
    <p:sldLayoutId id="2147491359" r:id="rId7"/>
    <p:sldLayoutId id="2147491360" r:id="rId8"/>
    <p:sldLayoutId id="2147491361" r:id="rId9"/>
    <p:sldLayoutId id="2147491362" r:id="rId10"/>
    <p:sldLayoutId id="2147491363" r:id="rId11"/>
    <p:sldLayoutId id="2147491364" r:id="rId12"/>
    <p:sldLayoutId id="2147491365" r:id="rId13"/>
    <p:sldLayoutId id="2147491366" r:id="rId14"/>
    <p:sldLayoutId id="2147491367" r:id="rId15"/>
    <p:sldLayoutId id="2147491368" r:id="rId16"/>
    <p:sldLayoutId id="2147491369"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8"/>
          <p:cNvSpPr>
            <a:spLocks noGrp="1"/>
          </p:cNvSpPr>
          <p:nvPr>
            <p:ph type="title"/>
          </p:nvPr>
        </p:nvSpPr>
        <p:spPr>
          <a:xfrm>
            <a:off x="1367901" y="1542697"/>
            <a:ext cx="7020523" cy="1496647"/>
          </a:xfrm>
        </p:spPr>
        <p:txBody>
          <a:bodyPr>
            <a:noAutofit/>
          </a:bodyPr>
          <a:lstStyle/>
          <a:p>
            <a:pPr algn="just"/>
            <a:r>
              <a:rPr lang="pt-BR" altLang="pt-BR" sz="1600" b="1" dirty="0">
                <a:latin typeface="Tw Cen MT" pitchFamily="34" charset="0"/>
              </a:rPr>
              <a:t>Objeto: Custeio- Prestação de serviços para manter as operações necessárias ao funcionamento do Hospital Anchieta, Hospital de Clínicas, Hospital de Urgência e Hospital Municipal e Universitário, para atendimento aos usuários do Sistema Único de Saúde na região DRS I.</a:t>
            </a:r>
            <a:endParaRPr lang="pt-BR" sz="1600" b="1" dirty="0">
              <a:latin typeface="Tw Cen MT" pitchFamily="34" charset="0"/>
            </a:endParaRPr>
          </a:p>
        </p:txBody>
      </p:sp>
      <p:sp>
        <p:nvSpPr>
          <p:cNvPr id="7" name="Retângulo de cantos arredondados 6"/>
          <p:cNvSpPr/>
          <p:nvPr/>
        </p:nvSpPr>
        <p:spPr>
          <a:xfrm>
            <a:off x="1367901" y="256762"/>
            <a:ext cx="6552728" cy="593437"/>
          </a:xfrm>
          <a:prstGeom prst="roundRect">
            <a:avLst>
              <a:gd name="adj" fmla="val 49336"/>
            </a:avLst>
          </a:prstGeom>
          <a:solidFill>
            <a:schemeClr val="accent3">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r>
              <a:rPr lang="pt-BR" sz="2800" b="1" dirty="0">
                <a:solidFill>
                  <a:schemeClr val="tx1">
                    <a:lumMod val="65000"/>
                    <a:lumOff val="35000"/>
                  </a:schemeClr>
                </a:solidFill>
                <a:effectLst>
                  <a:outerShdw blurRad="38100" dist="38100" dir="2700000" algn="tl">
                    <a:srgbClr val="000000">
                      <a:alpha val="43137"/>
                    </a:srgbClr>
                  </a:outerShdw>
                </a:effectLst>
              </a:rPr>
              <a:t>SECRETARIA DE SAÚDE</a:t>
            </a:r>
          </a:p>
          <a:p>
            <a:pPr algn="ctr" eaLnBrk="1" hangingPunct="1">
              <a:defRPr/>
            </a:pPr>
            <a:r>
              <a:rPr lang="pt-BR" sz="1400" b="1" dirty="0">
                <a:solidFill>
                  <a:schemeClr val="tx1">
                    <a:lumMod val="65000"/>
                    <a:lumOff val="35000"/>
                  </a:schemeClr>
                </a:solidFill>
                <a:effectLst>
                  <a:outerShdw blurRad="38100" dist="38100" dir="2700000" algn="tl">
                    <a:srgbClr val="000000">
                      <a:alpha val="43137"/>
                    </a:srgbClr>
                  </a:outerShdw>
                </a:effectLst>
              </a:rPr>
              <a:t>EXECUÇÃO DE CONVÊNIOS ESTADUAIS</a:t>
            </a:r>
          </a:p>
        </p:txBody>
      </p:sp>
      <p:sp>
        <p:nvSpPr>
          <p:cNvPr id="3" name="CaixaDeTexto 2">
            <a:extLst>
              <a:ext uri="{FF2B5EF4-FFF2-40B4-BE49-F238E27FC236}">
                <a16:creationId xmlns:a16="http://schemas.microsoft.com/office/drawing/2014/main" xmlns="" id="{3A99BD8D-C170-B49E-9212-66176B966720}"/>
              </a:ext>
            </a:extLst>
          </p:cNvPr>
          <p:cNvSpPr txBox="1"/>
          <p:nvPr/>
        </p:nvSpPr>
        <p:spPr>
          <a:xfrm>
            <a:off x="1367901" y="1081032"/>
            <a:ext cx="4212211" cy="461665"/>
          </a:xfrm>
          <a:prstGeom prst="rect">
            <a:avLst/>
          </a:prstGeom>
          <a:noFill/>
        </p:spPr>
        <p:txBody>
          <a:bodyPr wrap="square">
            <a:spAutoFit/>
          </a:bodyPr>
          <a:lstStyle/>
          <a:p>
            <a:r>
              <a:rPr lang="pt-BR" altLang="pt-BR" sz="2400" b="1" dirty="0">
                <a:latin typeface="Tw Cen MT" pitchFamily="34" charset="0"/>
              </a:rPr>
              <a:t>Convênio 645/23</a:t>
            </a:r>
            <a:endParaRPr lang="pt-BR" sz="2400" dirty="0"/>
          </a:p>
        </p:txBody>
      </p:sp>
      <p:sp>
        <p:nvSpPr>
          <p:cNvPr id="5" name="CaixaDeTexto 4"/>
          <p:cNvSpPr txBox="1"/>
          <p:nvPr/>
        </p:nvSpPr>
        <p:spPr>
          <a:xfrm>
            <a:off x="1367901" y="3140968"/>
            <a:ext cx="7067176" cy="2554545"/>
          </a:xfrm>
          <a:prstGeom prst="rect">
            <a:avLst/>
          </a:prstGeom>
          <a:noFill/>
        </p:spPr>
        <p:txBody>
          <a:bodyPr wrap="square" rtlCol="0">
            <a:spAutoFit/>
          </a:bodyPr>
          <a:lstStyle/>
          <a:p>
            <a:pPr algn="just" defTabSz="457200" eaLnBrk="1" hangingPunct="1"/>
            <a:r>
              <a:rPr lang="pt-BR" sz="1600" b="1" dirty="0">
                <a:solidFill>
                  <a:schemeClr val="tx1">
                    <a:lumMod val="85000"/>
                    <a:lumOff val="15000"/>
                  </a:schemeClr>
                </a:solidFill>
                <a:latin typeface="Tw Cen MT" pitchFamily="34" charset="0"/>
                <a:ea typeface="+mj-ea"/>
                <a:cs typeface="+mj-cs"/>
              </a:rPr>
              <a:t>Objetivo: Pagamento de custeio por meio do Contrato de Gestão 001/22, formalizado com a OSS Fundação do ABC, a fim de manter as operações necessárias ao funcionamento dos Hospitais que compõem a rede de atenção do Município de São Bernardo do Campo de forma a não causar desassistência à população.</a:t>
            </a:r>
          </a:p>
          <a:p>
            <a:pPr algn="just" defTabSz="457200" eaLnBrk="1" hangingPunct="1"/>
            <a:endParaRPr lang="pt-BR" sz="1600" b="1" dirty="0">
              <a:solidFill>
                <a:schemeClr val="tx1">
                  <a:lumMod val="85000"/>
                  <a:lumOff val="15000"/>
                </a:schemeClr>
              </a:solidFill>
              <a:latin typeface="Tw Cen MT" pitchFamily="34" charset="0"/>
              <a:ea typeface="+mj-ea"/>
              <a:cs typeface="+mj-cs"/>
            </a:endParaRPr>
          </a:p>
          <a:p>
            <a:pPr algn="just" defTabSz="457200" eaLnBrk="1" hangingPunct="1"/>
            <a:r>
              <a:rPr lang="pt-BR" sz="1600" b="1" dirty="0">
                <a:solidFill>
                  <a:schemeClr val="tx1">
                    <a:lumMod val="85000"/>
                    <a:lumOff val="15000"/>
                  </a:schemeClr>
                </a:solidFill>
                <a:latin typeface="Tw Cen MT" pitchFamily="34" charset="0"/>
                <a:ea typeface="+mj-ea"/>
                <a:cs typeface="+mj-cs"/>
              </a:rPr>
              <a:t>Valor do Convênio: R$ 150.000.000,00 a serem repassados em 07 parcelas mensais, no período de julho/2023 a janeiro/2024.</a:t>
            </a:r>
          </a:p>
          <a:p>
            <a:pPr algn="just" defTabSz="457200" eaLnBrk="1" hangingPunct="1"/>
            <a:endParaRPr lang="pt-BR" sz="1600" b="1" dirty="0">
              <a:solidFill>
                <a:schemeClr val="tx1">
                  <a:lumMod val="85000"/>
                  <a:lumOff val="15000"/>
                </a:schemeClr>
              </a:solidFill>
              <a:latin typeface="Tw Cen MT" pitchFamily="34" charset="0"/>
              <a:ea typeface="+mj-ea"/>
              <a:cs typeface="+mj-cs"/>
            </a:endParaRPr>
          </a:p>
          <a:p>
            <a:pPr algn="just"/>
            <a:r>
              <a:rPr lang="pt-BR" sz="1600" b="1" dirty="0"/>
              <a:t>Vigência: 13/07/2023 a 31/03/2024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xmlns="" id="{ABD77E4B-07AE-D111-700A-4876918E99EA}"/>
              </a:ext>
            </a:extLst>
          </p:cNvPr>
          <p:cNvSpPr txBox="1"/>
          <p:nvPr/>
        </p:nvSpPr>
        <p:spPr>
          <a:xfrm>
            <a:off x="1187624" y="0"/>
            <a:ext cx="439248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METAS QUANTITATIVAS</a:t>
            </a:r>
          </a:p>
        </p:txBody>
      </p:sp>
      <p:graphicFrame>
        <p:nvGraphicFramePr>
          <p:cNvPr id="2" name="Tabela 1"/>
          <p:cNvGraphicFramePr>
            <a:graphicFrameLocks noGrp="1"/>
          </p:cNvGraphicFramePr>
          <p:nvPr>
            <p:extLst>
              <p:ext uri="{D42A27DB-BD31-4B8C-83A1-F6EECF244321}">
                <p14:modId xmlns:p14="http://schemas.microsoft.com/office/powerpoint/2010/main" val="1919251199"/>
              </p:ext>
            </p:extLst>
          </p:nvPr>
        </p:nvGraphicFramePr>
        <p:xfrm>
          <a:off x="1187624" y="620688"/>
          <a:ext cx="6768752" cy="2790031"/>
        </p:xfrm>
        <a:graphic>
          <a:graphicData uri="http://schemas.openxmlformats.org/drawingml/2006/table">
            <a:tbl>
              <a:tblPr/>
              <a:tblGrid>
                <a:gridCol w="2849269">
                  <a:extLst>
                    <a:ext uri="{9D8B030D-6E8A-4147-A177-3AD203B41FA5}">
                      <a16:colId xmlns:a16="http://schemas.microsoft.com/office/drawing/2014/main" xmlns="" val="20000"/>
                    </a:ext>
                  </a:extLst>
                </a:gridCol>
                <a:gridCol w="1250899">
                  <a:extLst>
                    <a:ext uri="{9D8B030D-6E8A-4147-A177-3AD203B41FA5}">
                      <a16:colId xmlns:a16="http://schemas.microsoft.com/office/drawing/2014/main" xmlns="" val="20001"/>
                    </a:ext>
                  </a:extLst>
                </a:gridCol>
                <a:gridCol w="903427">
                  <a:extLst>
                    <a:ext uri="{9D8B030D-6E8A-4147-A177-3AD203B41FA5}">
                      <a16:colId xmlns:a16="http://schemas.microsoft.com/office/drawing/2014/main" xmlns="" val="20002"/>
                    </a:ext>
                  </a:extLst>
                </a:gridCol>
                <a:gridCol w="667146">
                  <a:extLst>
                    <a:ext uri="{9D8B030D-6E8A-4147-A177-3AD203B41FA5}">
                      <a16:colId xmlns:a16="http://schemas.microsoft.com/office/drawing/2014/main" xmlns="" val="20003"/>
                    </a:ext>
                  </a:extLst>
                </a:gridCol>
                <a:gridCol w="1098011">
                  <a:extLst>
                    <a:ext uri="{9D8B030D-6E8A-4147-A177-3AD203B41FA5}">
                      <a16:colId xmlns:a16="http://schemas.microsoft.com/office/drawing/2014/main" xmlns="" val="20004"/>
                    </a:ext>
                  </a:extLst>
                </a:gridCol>
              </a:tblGrid>
              <a:tr h="198427">
                <a:tc>
                  <a:txBody>
                    <a:bodyPr/>
                    <a:lstStyle/>
                    <a:p>
                      <a:pPr algn="l" fontAlgn="b"/>
                      <a:r>
                        <a:rPr lang="pt-BR" sz="1200" b="1" i="0" u="sng" strike="noStrike" dirty="0">
                          <a:effectLst/>
                          <a:latin typeface="Arial" panose="020B0604020202020204" pitchFamily="34" charset="0"/>
                        </a:rPr>
                        <a:t>Hospital Anchieta</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161925">
                <a:tc gridSpan="2">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o número de saídas hospitalares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1925">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161925">
                <a:tc>
                  <a:txBody>
                    <a:bodyPr/>
                    <a:lstStyle/>
                    <a:p>
                      <a:pPr algn="l" fontAlgn="ctr"/>
                      <a:r>
                        <a:rPr lang="pt-BR" sz="800" b="1" i="0" u="none" strike="noStrike">
                          <a:solidFill>
                            <a:srgbClr val="808080"/>
                          </a:solidFill>
                          <a:effectLst/>
                          <a:latin typeface="Calibri" panose="020F0502020204030204" pitchFamily="34" charset="0"/>
                        </a:rPr>
                        <a:t>TOTA DE SAÍDAS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184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a:txBody>
                    <a:bodyPr/>
                    <a:lstStyle/>
                    <a:p>
                      <a:pPr algn="l" fontAlgn="ctr"/>
                      <a:endParaRPr lang="pt-BR" sz="800" b="1" i="0" u="none" strike="noStrike">
                        <a:solidFill>
                          <a:srgbClr val="80808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t-BR" sz="800" b="1" i="0" u="none" strike="noStrike">
                        <a:solidFill>
                          <a:srgbClr val="80808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t-BR" sz="800" b="1" i="0" u="none" strike="noStrike">
                        <a:solidFill>
                          <a:srgbClr val="80808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t-BR" sz="800" b="1" i="0" u="none" strike="noStrike">
                        <a:solidFill>
                          <a:srgbClr val="80808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pt-BR" sz="800" b="1" i="0" u="none" strike="noStrike">
                        <a:solidFill>
                          <a:srgbClr val="80808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61925">
                <a:tc gridSpan="2">
                  <a:txBody>
                    <a:bodyPr/>
                    <a:lstStyle/>
                    <a:p>
                      <a:pPr algn="l" fontAlgn="b"/>
                      <a:r>
                        <a:rPr lang="pt-BR" sz="1000" b="1" i="0" u="none" strike="noStrike">
                          <a:effectLst/>
                          <a:latin typeface="Arial" panose="020B0604020202020204" pitchFamily="34" charset="0"/>
                        </a:rPr>
                        <a:t>META 2: </a:t>
                      </a:r>
                      <a:r>
                        <a:rPr lang="pt-BR" sz="1000" b="0" i="0" u="none" strike="noStrike">
                          <a:effectLst/>
                          <a:latin typeface="Arial" panose="020B0604020202020204" pitchFamily="34" charset="0"/>
                        </a:rPr>
                        <a:t>Ampliar o número de consultas oncológicas/mês</a:t>
                      </a:r>
                      <a:endParaRPr lang="pt-BR" sz="1000" b="1"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fontAlgn="b"/>
                      <a:endParaRPr lang="pt-BR" sz="1000" b="1"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90500">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6"/>
                  </a:ext>
                </a:extLst>
              </a:tr>
              <a:tr h="221615">
                <a:tc>
                  <a:txBody>
                    <a:bodyPr/>
                    <a:lstStyle/>
                    <a:p>
                      <a:pPr algn="l" fontAlgn="ctr"/>
                      <a:r>
                        <a:rPr lang="pt-BR" sz="800" b="1" i="0" u="none" strike="noStrike">
                          <a:solidFill>
                            <a:srgbClr val="808080"/>
                          </a:solidFill>
                          <a:effectLst/>
                          <a:latin typeface="Calibri" panose="020F0502020204030204" pitchFamily="34" charset="0"/>
                        </a:rPr>
                        <a:t>CONSULTAS AMBULATORIAS - MÉDICAS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3515">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8"/>
                  </a:ext>
                </a:extLst>
              </a:tr>
              <a:tr h="161925">
                <a:tc gridSpan="2">
                  <a:txBody>
                    <a:bodyPr/>
                    <a:lstStyle/>
                    <a:p>
                      <a:pPr algn="l" fontAlgn="b"/>
                      <a:r>
                        <a:rPr lang="pt-BR" sz="1000" b="1" i="0" u="none" strike="noStrike" dirty="0">
                          <a:effectLst/>
                          <a:latin typeface="Arial" panose="020B0604020202020204" pitchFamily="34" charset="0"/>
                        </a:rPr>
                        <a:t>META 3</a:t>
                      </a:r>
                      <a:r>
                        <a:rPr lang="pt-BR" sz="1000" b="0" i="0" u="none" strike="noStrike" dirty="0">
                          <a:effectLst/>
                          <a:latin typeface="Arial" panose="020B0604020202020204" pitchFamily="34" charset="0"/>
                        </a:rPr>
                        <a:t>: Manter a média mensal de sessões de quimioterapia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1925">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0"/>
                  </a:ext>
                </a:extLst>
              </a:tr>
              <a:tr h="161925">
                <a:tc>
                  <a:txBody>
                    <a:bodyPr/>
                    <a:lstStyle/>
                    <a:p>
                      <a:pPr algn="l" fontAlgn="ctr"/>
                      <a:r>
                        <a:rPr lang="pt-BR" sz="800" b="1" i="0" u="none" strike="noStrike">
                          <a:solidFill>
                            <a:srgbClr val="808080"/>
                          </a:solidFill>
                          <a:effectLst/>
                          <a:latin typeface="Calibri" panose="020F0502020204030204" pitchFamily="34" charset="0"/>
                        </a:rPr>
                        <a:t>QUIMIOTERAPIAS ADMINISTRATIVAS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14799">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2"/>
                  </a:ext>
                </a:extLst>
              </a:tr>
              <a:tr h="161925">
                <a:tc gridSpan="3">
                  <a:txBody>
                    <a:bodyPr/>
                    <a:lstStyle/>
                    <a:p>
                      <a:pPr algn="l" fontAlgn="b"/>
                      <a:r>
                        <a:rPr lang="pt-BR" sz="1000" b="1" i="0" u="none" strike="noStrike">
                          <a:effectLst/>
                          <a:latin typeface="Arial" panose="020B0604020202020204" pitchFamily="34" charset="0"/>
                        </a:rPr>
                        <a:t>META 4</a:t>
                      </a:r>
                      <a:r>
                        <a:rPr lang="pt-BR" sz="1000" b="0" i="0" u="none" strike="noStrike">
                          <a:effectLst/>
                          <a:latin typeface="Arial" panose="020B0604020202020204" pitchFamily="34" charset="0"/>
                        </a:rPr>
                        <a:t>: Manter o número de atendimento de casos novos em radioterapia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61925">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4"/>
                  </a:ext>
                </a:extLst>
              </a:tr>
              <a:tr h="161925">
                <a:tc>
                  <a:txBody>
                    <a:bodyPr/>
                    <a:lstStyle/>
                    <a:p>
                      <a:pPr algn="l" fontAlgn="ctr"/>
                      <a:r>
                        <a:rPr lang="pt-BR" sz="800" b="1" i="0" u="none" strike="noStrike">
                          <a:solidFill>
                            <a:srgbClr val="808080"/>
                          </a:solidFill>
                          <a:effectLst/>
                          <a:latin typeface="Calibri" panose="020F0502020204030204" pitchFamily="34" charset="0"/>
                        </a:rPr>
                        <a:t>NÚMERO DE CASOS NOVOS EM RADIOTERAPIA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bl>
          </a:graphicData>
        </a:graphic>
      </p:graphicFrame>
      <p:graphicFrame>
        <p:nvGraphicFramePr>
          <p:cNvPr id="3" name="Tabela 2"/>
          <p:cNvGraphicFramePr>
            <a:graphicFrameLocks noGrp="1"/>
          </p:cNvGraphicFramePr>
          <p:nvPr>
            <p:extLst>
              <p:ext uri="{D42A27DB-BD31-4B8C-83A1-F6EECF244321}">
                <p14:modId xmlns:p14="http://schemas.microsoft.com/office/powerpoint/2010/main" val="2395615716"/>
              </p:ext>
            </p:extLst>
          </p:nvPr>
        </p:nvGraphicFramePr>
        <p:xfrm>
          <a:off x="1187624" y="3861048"/>
          <a:ext cx="6768752" cy="1981200"/>
        </p:xfrm>
        <a:graphic>
          <a:graphicData uri="http://schemas.openxmlformats.org/drawingml/2006/table">
            <a:tbl>
              <a:tblPr/>
              <a:tblGrid>
                <a:gridCol w="2849269">
                  <a:extLst>
                    <a:ext uri="{9D8B030D-6E8A-4147-A177-3AD203B41FA5}">
                      <a16:colId xmlns:a16="http://schemas.microsoft.com/office/drawing/2014/main" xmlns="" val="20000"/>
                    </a:ext>
                  </a:extLst>
                </a:gridCol>
                <a:gridCol w="1250899">
                  <a:extLst>
                    <a:ext uri="{9D8B030D-6E8A-4147-A177-3AD203B41FA5}">
                      <a16:colId xmlns:a16="http://schemas.microsoft.com/office/drawing/2014/main" xmlns="" val="20001"/>
                    </a:ext>
                  </a:extLst>
                </a:gridCol>
                <a:gridCol w="903427">
                  <a:extLst>
                    <a:ext uri="{9D8B030D-6E8A-4147-A177-3AD203B41FA5}">
                      <a16:colId xmlns:a16="http://schemas.microsoft.com/office/drawing/2014/main" xmlns="" val="20002"/>
                    </a:ext>
                  </a:extLst>
                </a:gridCol>
                <a:gridCol w="667146">
                  <a:extLst>
                    <a:ext uri="{9D8B030D-6E8A-4147-A177-3AD203B41FA5}">
                      <a16:colId xmlns:a16="http://schemas.microsoft.com/office/drawing/2014/main" xmlns="" val="20003"/>
                    </a:ext>
                  </a:extLst>
                </a:gridCol>
                <a:gridCol w="1098011">
                  <a:extLst>
                    <a:ext uri="{9D8B030D-6E8A-4147-A177-3AD203B41FA5}">
                      <a16:colId xmlns:a16="http://schemas.microsoft.com/office/drawing/2014/main" xmlns="" val="20004"/>
                    </a:ext>
                  </a:extLst>
                </a:gridCol>
              </a:tblGrid>
              <a:tr h="200025">
                <a:tc>
                  <a:txBody>
                    <a:bodyPr/>
                    <a:lstStyle/>
                    <a:p>
                      <a:pPr algn="l" fontAlgn="b"/>
                      <a:r>
                        <a:rPr lang="pt-BR" sz="1200" b="1" i="0" u="sng" strike="noStrike">
                          <a:effectLst/>
                          <a:latin typeface="Arial" panose="020B0604020202020204" pitchFamily="34" charset="0"/>
                        </a:rPr>
                        <a:t>Hospital da Mulher</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161925">
                <a:tc gridSpan="3">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número de consultas médicas ambulatoriais no período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1925">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161925">
                <a:tc>
                  <a:txBody>
                    <a:bodyPr/>
                    <a:lstStyle/>
                    <a:p>
                      <a:pPr algn="l" fontAlgn="ctr"/>
                      <a:r>
                        <a:rPr lang="pt-BR" sz="800" b="1" i="0" u="none" strike="noStrike">
                          <a:solidFill>
                            <a:srgbClr val="808080"/>
                          </a:solidFill>
                          <a:effectLst/>
                          <a:latin typeface="Calibri" panose="020F0502020204030204" pitchFamily="34" charset="0"/>
                        </a:rPr>
                        <a:t>Consultas médicas ambulatoriais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&gt;</a:t>
                      </a:r>
                      <a:r>
                        <a:rPr lang="pt-BR" sz="900" b="0" i="0" u="none" strike="noStrike">
                          <a:solidFill>
                            <a:srgbClr val="000000"/>
                          </a:solidFill>
                          <a:effectLst/>
                          <a:latin typeface="Calibri" panose="020F0502020204030204" pitchFamily="34" charset="0"/>
                        </a:rPr>
                        <a:t> 3000</a:t>
                      </a:r>
                      <a:endParaRPr lang="pt-BR" sz="800" b="1" i="0" u="none" strike="noStrike">
                        <a:solidFill>
                          <a:srgbClr val="80808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2756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2771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4"/>
                  </a:ext>
                </a:extLst>
              </a:tr>
              <a:tr h="161925">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produção cirúrgica ginecológica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61925">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6"/>
                  </a:ext>
                </a:extLst>
              </a:tr>
              <a:tr h="161925">
                <a:tc>
                  <a:txBody>
                    <a:bodyPr/>
                    <a:lstStyle/>
                    <a:p>
                      <a:pPr algn="l" fontAlgn="ctr"/>
                      <a:r>
                        <a:rPr lang="pt-BR" sz="800" b="1" i="0" u="none" strike="noStrike">
                          <a:solidFill>
                            <a:srgbClr val="808080"/>
                          </a:solidFill>
                          <a:effectLst/>
                          <a:latin typeface="Calibri" panose="020F0502020204030204" pitchFamily="34" charset="0"/>
                        </a:rPr>
                        <a:t>Produção cirúrgica ginecológica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&gt;</a:t>
                      </a:r>
                      <a:r>
                        <a:rPr lang="pt-BR" sz="900" b="0" i="0" u="none" strike="noStrike">
                          <a:solidFill>
                            <a:srgbClr val="000000"/>
                          </a:solidFill>
                          <a:effectLst/>
                          <a:latin typeface="Calibri" panose="020F0502020204030204" pitchFamily="34" charset="0"/>
                        </a:rPr>
                        <a:t> 130</a:t>
                      </a:r>
                      <a:endParaRPr lang="pt-BR" sz="800" b="1" i="0" u="none" strike="noStrike">
                        <a:solidFill>
                          <a:srgbClr val="80808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1925">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8"/>
                  </a:ext>
                </a:extLst>
              </a:tr>
              <a:tr h="161925">
                <a:tc gridSpan="3">
                  <a:txBody>
                    <a:bodyPr/>
                    <a:lstStyle/>
                    <a:p>
                      <a:pPr algn="l" fontAlgn="b"/>
                      <a:r>
                        <a:rPr lang="pt-BR" sz="1000" b="1" i="0" u="none" strike="noStrike">
                          <a:effectLst/>
                          <a:latin typeface="Arial" panose="020B0604020202020204" pitchFamily="34" charset="0"/>
                        </a:rPr>
                        <a:t>META 3</a:t>
                      </a:r>
                      <a:r>
                        <a:rPr lang="pt-BR" sz="1000" b="0" i="0" u="none" strike="noStrike">
                          <a:effectLst/>
                          <a:latin typeface="Arial" panose="020B0604020202020204" pitchFamily="34" charset="0"/>
                        </a:rPr>
                        <a:t>: Manter o número de procedimentos obstétricos de alto risco (parto)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1925">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0"/>
                  </a:ext>
                </a:extLst>
              </a:tr>
              <a:tr h="161925">
                <a:tc>
                  <a:txBody>
                    <a:bodyPr/>
                    <a:lstStyle/>
                    <a:p>
                      <a:pPr algn="l" fontAlgn="ctr"/>
                      <a:r>
                        <a:rPr lang="pt-BR" sz="800" b="1" i="0" u="none" strike="noStrike">
                          <a:solidFill>
                            <a:srgbClr val="808080"/>
                          </a:solidFill>
                          <a:effectLst/>
                          <a:latin typeface="Calibri" panose="020F0502020204030204" pitchFamily="34" charset="0"/>
                        </a:rPr>
                        <a:t>Produção obstétrica de alto risco (partos)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&gt;</a:t>
                      </a:r>
                      <a:r>
                        <a:rPr lang="pt-BR" sz="900" b="0" i="0" u="none" strike="noStrike">
                          <a:solidFill>
                            <a:srgbClr val="000000"/>
                          </a:solidFill>
                          <a:effectLst/>
                          <a:latin typeface="Calibri" panose="020F0502020204030204" pitchFamily="34" charset="0"/>
                        </a:rPr>
                        <a:t> 150</a:t>
                      </a:r>
                      <a:endParaRPr lang="pt-BR" sz="800" b="1" i="0" u="none" strike="noStrike">
                        <a:solidFill>
                          <a:srgbClr val="80808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140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12895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xmlns="" id="{28454A00-1312-8F3C-D96D-FDDEAC1AA0BD}"/>
              </a:ext>
            </a:extLst>
          </p:cNvPr>
          <p:cNvSpPr txBox="1"/>
          <p:nvPr/>
        </p:nvSpPr>
        <p:spPr>
          <a:xfrm>
            <a:off x="1331640" y="0"/>
            <a:ext cx="439248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METAS QUANTITATIVAS</a:t>
            </a:r>
          </a:p>
        </p:txBody>
      </p:sp>
      <p:graphicFrame>
        <p:nvGraphicFramePr>
          <p:cNvPr id="5" name="Tabela 4"/>
          <p:cNvGraphicFramePr>
            <a:graphicFrameLocks noGrp="1"/>
          </p:cNvGraphicFramePr>
          <p:nvPr>
            <p:extLst>
              <p:ext uri="{D42A27DB-BD31-4B8C-83A1-F6EECF244321}">
                <p14:modId xmlns:p14="http://schemas.microsoft.com/office/powerpoint/2010/main" val="2043973049"/>
              </p:ext>
            </p:extLst>
          </p:nvPr>
        </p:nvGraphicFramePr>
        <p:xfrm>
          <a:off x="1331640" y="1196752"/>
          <a:ext cx="6912768" cy="4608502"/>
        </p:xfrm>
        <a:graphic>
          <a:graphicData uri="http://schemas.openxmlformats.org/drawingml/2006/table">
            <a:tbl>
              <a:tblPr/>
              <a:tblGrid>
                <a:gridCol w="2909892">
                  <a:extLst>
                    <a:ext uri="{9D8B030D-6E8A-4147-A177-3AD203B41FA5}">
                      <a16:colId xmlns:a16="http://schemas.microsoft.com/office/drawing/2014/main" xmlns="" val="20000"/>
                    </a:ext>
                  </a:extLst>
                </a:gridCol>
                <a:gridCol w="1277514">
                  <a:extLst>
                    <a:ext uri="{9D8B030D-6E8A-4147-A177-3AD203B41FA5}">
                      <a16:colId xmlns:a16="http://schemas.microsoft.com/office/drawing/2014/main" xmlns="" val="20001"/>
                    </a:ext>
                  </a:extLst>
                </a:gridCol>
                <a:gridCol w="922649">
                  <a:extLst>
                    <a:ext uri="{9D8B030D-6E8A-4147-A177-3AD203B41FA5}">
                      <a16:colId xmlns:a16="http://schemas.microsoft.com/office/drawing/2014/main" xmlns="" val="20002"/>
                    </a:ext>
                  </a:extLst>
                </a:gridCol>
                <a:gridCol w="681340">
                  <a:extLst>
                    <a:ext uri="{9D8B030D-6E8A-4147-A177-3AD203B41FA5}">
                      <a16:colId xmlns:a16="http://schemas.microsoft.com/office/drawing/2014/main" xmlns="" val="20003"/>
                    </a:ext>
                  </a:extLst>
                </a:gridCol>
                <a:gridCol w="1121373">
                  <a:extLst>
                    <a:ext uri="{9D8B030D-6E8A-4147-A177-3AD203B41FA5}">
                      <a16:colId xmlns:a16="http://schemas.microsoft.com/office/drawing/2014/main" xmlns="" val="20004"/>
                    </a:ext>
                  </a:extLst>
                </a:gridCol>
              </a:tblGrid>
              <a:tr h="269779">
                <a:tc>
                  <a:txBody>
                    <a:bodyPr/>
                    <a:lstStyle/>
                    <a:p>
                      <a:pPr algn="l" fontAlgn="b"/>
                      <a:r>
                        <a:rPr lang="pt-BR" sz="1200" b="1" i="0" u="sng" strike="noStrike" dirty="0">
                          <a:effectLst/>
                          <a:latin typeface="Arial" panose="020B0604020202020204" pitchFamily="34" charset="0"/>
                        </a:rPr>
                        <a:t>Hospital de Urgência</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218392">
                <a:tc gridSpan="3">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número de atendimentos de Urgência e Emergência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5244">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dirty="0">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225244">
                <a:tc>
                  <a:txBody>
                    <a:bodyPr/>
                    <a:lstStyle/>
                    <a:p>
                      <a:pPr algn="l" fontAlgn="ctr"/>
                      <a:r>
                        <a:rPr lang="pt-BR" sz="800" b="1" i="0" u="none" strike="noStrike">
                          <a:solidFill>
                            <a:srgbClr val="808080"/>
                          </a:solidFill>
                          <a:effectLst/>
                          <a:latin typeface="Calibri" panose="020F0502020204030204" pitchFamily="34" charset="0"/>
                        </a:rPr>
                        <a:t>ATENDIMENTO DE URGÊNCIA E EMERGÊNCIA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5060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5.038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5244">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4"/>
                  </a:ext>
                </a:extLst>
              </a:tr>
              <a:tr h="218392">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número de de saídas hospitalares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5244">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6"/>
                  </a:ext>
                </a:extLst>
              </a:tr>
              <a:tr h="225244">
                <a:tc>
                  <a:txBody>
                    <a:bodyPr/>
                    <a:lstStyle/>
                    <a:p>
                      <a:pPr algn="l" fontAlgn="ctr"/>
                      <a:r>
                        <a:rPr lang="pt-BR" sz="800" b="1" i="0" u="none" strike="noStrike">
                          <a:solidFill>
                            <a:srgbClr val="808080"/>
                          </a:solidFill>
                          <a:effectLst/>
                          <a:latin typeface="Calibri" panose="020F0502020204030204" pitchFamily="34" charset="0"/>
                        </a:rPr>
                        <a:t>SAÍDAS HOSPITALARES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5244">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8"/>
                  </a:ext>
                </a:extLst>
              </a:tr>
              <a:tr h="218392">
                <a:tc gridSpan="2">
                  <a:txBody>
                    <a:bodyPr/>
                    <a:lstStyle/>
                    <a:p>
                      <a:pPr algn="l" fontAlgn="b"/>
                      <a:r>
                        <a:rPr lang="pt-BR" sz="1000" b="1" i="0" u="none" strike="noStrike">
                          <a:effectLst/>
                          <a:latin typeface="Arial" panose="020B0604020202020204" pitchFamily="34" charset="0"/>
                        </a:rPr>
                        <a:t>META 3</a:t>
                      </a:r>
                      <a:r>
                        <a:rPr lang="pt-BR" sz="1000" b="0" i="0" u="none" strike="noStrike">
                          <a:effectLst/>
                          <a:latin typeface="Arial" panose="020B0604020202020204" pitchFamily="34" charset="0"/>
                        </a:rPr>
                        <a:t>: Manter o número de exames de Imagem realizados/mês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43635">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0"/>
                  </a:ext>
                </a:extLst>
              </a:tr>
              <a:tr h="359704">
                <a:tc>
                  <a:txBody>
                    <a:bodyPr/>
                    <a:lstStyle/>
                    <a:p>
                      <a:pPr algn="l" fontAlgn="ctr"/>
                      <a:r>
                        <a:rPr lang="pt-BR" sz="800" b="1" i="0" u="none" strike="noStrike">
                          <a:solidFill>
                            <a:srgbClr val="808080"/>
                          </a:solidFill>
                          <a:effectLst/>
                          <a:latin typeface="Calibri" panose="020F0502020204030204" pitchFamily="34" charset="0"/>
                        </a:rPr>
                        <a:t>EXAMES DE IMAGEM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000000"/>
                          </a:solidFill>
                          <a:effectLst/>
                          <a:latin typeface="Calibri" panose="020F0502020204030204" pitchFamily="34" charset="0"/>
                        </a:rPr>
                        <a:t>9275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effectLst/>
                          <a:latin typeface="Calibri" panose="020F0502020204030204" pitchFamily="34" charset="0"/>
                        </a:rPr>
                        <a:t>8274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effectLst/>
                          <a:latin typeface="Calibri" panose="020F0502020204030204" pitchFamily="34" charset="0"/>
                        </a:rPr>
                        <a:t>8248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000000"/>
                          </a:solidFill>
                          <a:effectLst/>
                          <a:latin typeface="Calibri" panose="020F0502020204030204" pitchFamily="34" charset="0"/>
                        </a:rPr>
                        <a:t>9529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18392">
                <a:tc>
                  <a:txBody>
                    <a:bodyPr/>
                    <a:lstStyle/>
                    <a:p>
                      <a:pPr algn="l" fontAlgn="ctr"/>
                      <a:r>
                        <a:rPr lang="pt-BR" sz="800" b="1" i="0" u="none" strike="noStrike">
                          <a:solidFill>
                            <a:srgbClr val="808080"/>
                          </a:solidFill>
                          <a:effectLst/>
                          <a:latin typeface="Calibri" panose="020F0502020204030204" pitchFamily="34" charset="0"/>
                        </a:rPr>
                        <a:t>TOMOGRAFIA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2.888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3.321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18392">
                <a:tc>
                  <a:txBody>
                    <a:bodyPr/>
                    <a:lstStyle/>
                    <a:p>
                      <a:pPr algn="l" fontAlgn="ctr"/>
                      <a:r>
                        <a:rPr lang="pt-BR" sz="800" b="1" i="0" u="none" strike="noStrike">
                          <a:solidFill>
                            <a:srgbClr val="808080"/>
                          </a:solidFill>
                          <a:effectLst/>
                          <a:latin typeface="Calibri" panose="020F0502020204030204" pitchFamily="34" charset="0"/>
                        </a:rPr>
                        <a:t>ULTRASSONOGAFIA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18392">
                <a:tc>
                  <a:txBody>
                    <a:bodyPr/>
                    <a:lstStyle/>
                    <a:p>
                      <a:pPr algn="l" fontAlgn="ctr"/>
                      <a:r>
                        <a:rPr lang="pt-BR" sz="800" b="1" i="0" u="none" strike="noStrike">
                          <a:solidFill>
                            <a:srgbClr val="808080"/>
                          </a:solidFill>
                          <a:effectLst/>
                          <a:latin typeface="Calibri" panose="020F0502020204030204" pitchFamily="34" charset="0"/>
                        </a:rPr>
                        <a:t>RADIOGRAFIA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4.632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4.595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5.387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18392">
                <a:tc>
                  <a:txBody>
                    <a:bodyPr/>
                    <a:lstStyle/>
                    <a:p>
                      <a:pPr algn="l" fontAlgn="b"/>
                      <a:endParaRPr lang="pt-BR" sz="1000" b="1"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5"/>
                  </a:ext>
                </a:extLst>
              </a:tr>
              <a:tr h="218392">
                <a:tc gridSpan="3">
                  <a:txBody>
                    <a:bodyPr/>
                    <a:lstStyle/>
                    <a:p>
                      <a:pPr algn="l" fontAlgn="b"/>
                      <a:r>
                        <a:rPr lang="pt-BR" sz="1000" b="1" i="0" u="none" strike="noStrike">
                          <a:effectLst/>
                          <a:latin typeface="Arial" panose="020B0604020202020204" pitchFamily="34" charset="0"/>
                        </a:rPr>
                        <a:t>META 4</a:t>
                      </a:r>
                      <a:r>
                        <a:rPr lang="pt-BR" sz="1000" b="0" i="0" u="none" strike="noStrike">
                          <a:effectLst/>
                          <a:latin typeface="Arial" panose="020B0604020202020204" pitchFamily="34" charset="0"/>
                        </a:rPr>
                        <a:t>: Manter o número de exames análises clínicas realizados/mês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18392">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7"/>
                  </a:ext>
                </a:extLst>
              </a:tr>
              <a:tr h="218392">
                <a:tc>
                  <a:txBody>
                    <a:bodyPr/>
                    <a:lstStyle/>
                    <a:p>
                      <a:pPr algn="l" fontAlgn="ctr"/>
                      <a:r>
                        <a:rPr lang="pt-BR" sz="800" b="1" i="0" u="none" strike="noStrike">
                          <a:solidFill>
                            <a:srgbClr val="808080"/>
                          </a:solidFill>
                          <a:effectLst/>
                          <a:latin typeface="Calibri" panose="020F0502020204030204" pitchFamily="34" charset="0"/>
                        </a:rPr>
                        <a:t>ANÁLISES CLÍNICAS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47.392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44.501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46.476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bl>
          </a:graphicData>
        </a:graphic>
      </p:graphicFrame>
    </p:spTree>
    <p:extLst>
      <p:ext uri="{BB962C8B-B14F-4D97-AF65-F5344CB8AC3E}">
        <p14:creationId xmlns:p14="http://schemas.microsoft.com/office/powerpoint/2010/main" val="121809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xmlns="" id="{BCAF3753-CF3A-BB74-41AA-2D75DC375BFA}"/>
              </a:ext>
            </a:extLst>
          </p:cNvPr>
          <p:cNvSpPr txBox="1"/>
          <p:nvPr/>
        </p:nvSpPr>
        <p:spPr>
          <a:xfrm>
            <a:off x="1547664" y="0"/>
            <a:ext cx="439248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METAS QUANTITATIVAS</a:t>
            </a:r>
          </a:p>
        </p:txBody>
      </p:sp>
      <p:graphicFrame>
        <p:nvGraphicFramePr>
          <p:cNvPr id="2" name="Tabela 1"/>
          <p:cNvGraphicFramePr>
            <a:graphicFrameLocks noGrp="1"/>
          </p:cNvGraphicFramePr>
          <p:nvPr>
            <p:extLst>
              <p:ext uri="{D42A27DB-BD31-4B8C-83A1-F6EECF244321}">
                <p14:modId xmlns:p14="http://schemas.microsoft.com/office/powerpoint/2010/main" val="2986293174"/>
              </p:ext>
            </p:extLst>
          </p:nvPr>
        </p:nvGraphicFramePr>
        <p:xfrm>
          <a:off x="1547664" y="1268760"/>
          <a:ext cx="6768752" cy="4608507"/>
        </p:xfrm>
        <a:graphic>
          <a:graphicData uri="http://schemas.openxmlformats.org/drawingml/2006/table">
            <a:tbl>
              <a:tblPr/>
              <a:tblGrid>
                <a:gridCol w="2849270">
                  <a:extLst>
                    <a:ext uri="{9D8B030D-6E8A-4147-A177-3AD203B41FA5}">
                      <a16:colId xmlns:a16="http://schemas.microsoft.com/office/drawing/2014/main" xmlns="" val="20000"/>
                    </a:ext>
                  </a:extLst>
                </a:gridCol>
                <a:gridCol w="1250898">
                  <a:extLst>
                    <a:ext uri="{9D8B030D-6E8A-4147-A177-3AD203B41FA5}">
                      <a16:colId xmlns:a16="http://schemas.microsoft.com/office/drawing/2014/main" xmlns="" val="20001"/>
                    </a:ext>
                  </a:extLst>
                </a:gridCol>
                <a:gridCol w="903427">
                  <a:extLst>
                    <a:ext uri="{9D8B030D-6E8A-4147-A177-3AD203B41FA5}">
                      <a16:colId xmlns:a16="http://schemas.microsoft.com/office/drawing/2014/main" xmlns="" val="20002"/>
                    </a:ext>
                  </a:extLst>
                </a:gridCol>
                <a:gridCol w="667146">
                  <a:extLst>
                    <a:ext uri="{9D8B030D-6E8A-4147-A177-3AD203B41FA5}">
                      <a16:colId xmlns:a16="http://schemas.microsoft.com/office/drawing/2014/main" xmlns="" val="20003"/>
                    </a:ext>
                  </a:extLst>
                </a:gridCol>
                <a:gridCol w="1098011">
                  <a:extLst>
                    <a:ext uri="{9D8B030D-6E8A-4147-A177-3AD203B41FA5}">
                      <a16:colId xmlns:a16="http://schemas.microsoft.com/office/drawing/2014/main" xmlns="" val="20004"/>
                    </a:ext>
                  </a:extLst>
                </a:gridCol>
              </a:tblGrid>
              <a:tr h="255353">
                <a:tc>
                  <a:txBody>
                    <a:bodyPr/>
                    <a:lstStyle/>
                    <a:p>
                      <a:pPr algn="l" fontAlgn="b"/>
                      <a:r>
                        <a:rPr lang="pt-BR" sz="1200" b="1" i="0" u="sng" strike="noStrike" dirty="0">
                          <a:effectLst/>
                          <a:latin typeface="Arial" panose="020B0604020202020204" pitchFamily="34" charset="0"/>
                        </a:rPr>
                        <a:t>Hospital de Clínicas</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206714">
                <a:tc gridSpan="2">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número de saídas hospitalares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6714">
                <a:tc>
                  <a:txBody>
                    <a:bodyPr/>
                    <a:lstStyle/>
                    <a:p>
                      <a:pPr algn="l" fontAlgn="ctr"/>
                      <a:r>
                        <a:rPr lang="pt-BR" sz="1000" b="1" i="0" u="none" strike="noStrike">
                          <a:effectLst/>
                          <a:latin typeface="Calibri" panose="020F0502020204030204" pitchFamily="34" charset="0"/>
                        </a:rPr>
                        <a:t>INDICADORES DE PRODUÇÃO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206714">
                <a:tc>
                  <a:txBody>
                    <a:bodyPr/>
                    <a:lstStyle/>
                    <a:p>
                      <a:pPr algn="l" fontAlgn="ctr"/>
                      <a:r>
                        <a:rPr lang="pt-BR" sz="800" b="1" i="0" u="none" strike="noStrike" dirty="0">
                          <a:solidFill>
                            <a:srgbClr val="808080"/>
                          </a:solidFill>
                          <a:effectLst/>
                          <a:latin typeface="Calibri" panose="020F0502020204030204" pitchFamily="34" charset="0"/>
                        </a:rPr>
                        <a:t>TOTA DE SAÍDAS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6714">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pt-BR" sz="1000" b="0" i="0" u="none" strike="noStrike">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4"/>
                  </a:ext>
                </a:extLst>
              </a:tr>
              <a:tr h="206714">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número de consultas médicas ambulatoriais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06714">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6"/>
                  </a:ext>
                </a:extLst>
              </a:tr>
              <a:tr h="206714">
                <a:tc>
                  <a:txBody>
                    <a:bodyPr/>
                    <a:lstStyle/>
                    <a:p>
                      <a:pPr algn="l" fontAlgn="ctr"/>
                      <a:r>
                        <a:rPr lang="pt-BR" sz="800" b="1" i="0" u="none" strike="noStrike">
                          <a:solidFill>
                            <a:srgbClr val="808080"/>
                          </a:solidFill>
                          <a:effectLst/>
                          <a:latin typeface="Calibri" panose="020F0502020204030204" pitchFamily="34" charset="0"/>
                        </a:rPr>
                        <a:t>Consultas médicas ambulatoriais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7282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7892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7477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06714">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8"/>
                  </a:ext>
                </a:extLst>
              </a:tr>
              <a:tr h="206714">
                <a:tc gridSpan="2">
                  <a:txBody>
                    <a:bodyPr/>
                    <a:lstStyle/>
                    <a:p>
                      <a:pPr algn="l" fontAlgn="b"/>
                      <a:r>
                        <a:rPr lang="pt-BR" sz="1000" b="1" i="0" u="none" strike="noStrike">
                          <a:effectLst/>
                          <a:latin typeface="Arial" panose="020B0604020202020204" pitchFamily="34" charset="0"/>
                        </a:rPr>
                        <a:t>META 3</a:t>
                      </a:r>
                      <a:r>
                        <a:rPr lang="pt-BR" sz="1000" b="0" i="0" u="none" strike="noStrike">
                          <a:effectLst/>
                          <a:latin typeface="Arial" panose="020B0604020202020204" pitchFamily="34" charset="0"/>
                        </a:rPr>
                        <a:t>: Manter o número de exames SADT externos realizados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06714">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0"/>
                  </a:ext>
                </a:extLst>
              </a:tr>
              <a:tr h="206714">
                <a:tc>
                  <a:txBody>
                    <a:bodyPr/>
                    <a:lstStyle/>
                    <a:p>
                      <a:pPr algn="l" fontAlgn="ctr"/>
                      <a:r>
                        <a:rPr lang="pt-BR" sz="800" b="1" i="0" u="none" strike="noStrike">
                          <a:solidFill>
                            <a:srgbClr val="808080"/>
                          </a:solidFill>
                          <a:effectLst/>
                          <a:latin typeface="Calibri" panose="020F0502020204030204" pitchFamily="34" charset="0"/>
                        </a:rPr>
                        <a:t>SADT EXTERNO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0" i="0" u="none" strike="noStrike">
                          <a:solidFill>
                            <a:srgbClr val="000000"/>
                          </a:solidFill>
                          <a:effectLst/>
                          <a:latin typeface="Calibri" panose="020F0502020204030204" pitchFamily="34" charset="0"/>
                        </a:rPr>
                        <a:t>17.655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0" i="0" u="none" strike="noStrike">
                          <a:solidFill>
                            <a:srgbClr val="000000"/>
                          </a:solidFill>
                          <a:effectLst/>
                          <a:latin typeface="Calibri" panose="020F0502020204030204" pitchFamily="34" charset="0"/>
                        </a:rPr>
                        <a:t>17.352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0" i="0" u="none" strike="noStrike">
                          <a:solidFill>
                            <a:srgbClr val="000000"/>
                          </a:solidFill>
                          <a:effectLst/>
                          <a:latin typeface="Calibri" panose="020F0502020204030204" pitchFamily="34" charset="0"/>
                        </a:rPr>
                        <a:t>16.397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0" i="0" u="none" strike="noStrike">
                          <a:solidFill>
                            <a:srgbClr val="000000"/>
                          </a:solidFill>
                          <a:effectLst/>
                          <a:latin typeface="Calibri" panose="020F0502020204030204" pitchFamily="34" charset="0"/>
                        </a:rPr>
                        <a:t>16.604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206714">
                <a:tc>
                  <a:txBody>
                    <a:bodyPr/>
                    <a:lstStyle/>
                    <a:p>
                      <a:pPr algn="l" fontAlgn="ctr"/>
                      <a:r>
                        <a:rPr lang="pt-BR" sz="800" b="1" i="0" u="none" strike="noStrike">
                          <a:solidFill>
                            <a:srgbClr val="808080"/>
                          </a:solidFill>
                          <a:effectLst/>
                          <a:latin typeface="Calibri" panose="020F0502020204030204" pitchFamily="34" charset="0"/>
                        </a:rPr>
                        <a:t>ANÁLISES  CLÍNICAS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12.396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12366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11743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06714">
                <a:tc>
                  <a:txBody>
                    <a:bodyPr/>
                    <a:lstStyle/>
                    <a:p>
                      <a:pPr algn="l" fontAlgn="ctr"/>
                      <a:r>
                        <a:rPr lang="pt-BR" sz="800" b="1" i="0" u="none" strike="noStrike">
                          <a:solidFill>
                            <a:srgbClr val="808080"/>
                          </a:solidFill>
                          <a:effectLst/>
                          <a:latin typeface="Calibri" panose="020F0502020204030204" pitchFamily="34" charset="0"/>
                        </a:rPr>
                        <a:t>TOMOGRAFIA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1.957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1983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206714">
                <a:tc>
                  <a:txBody>
                    <a:bodyPr/>
                    <a:lstStyle/>
                    <a:p>
                      <a:pPr algn="l" fontAlgn="ctr"/>
                      <a:r>
                        <a:rPr lang="pt-BR" sz="800" b="1" i="0" u="none" strike="noStrike">
                          <a:solidFill>
                            <a:srgbClr val="808080"/>
                          </a:solidFill>
                          <a:effectLst/>
                          <a:latin typeface="Calibri" panose="020F0502020204030204" pitchFamily="34" charset="0"/>
                        </a:rPr>
                        <a:t>DENSITOMETRIA ÓSSEA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832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206714">
                <a:tc>
                  <a:txBody>
                    <a:bodyPr/>
                    <a:lstStyle/>
                    <a:p>
                      <a:pPr algn="l" fontAlgn="ctr"/>
                      <a:r>
                        <a:rPr lang="pt-BR" sz="800" b="1" i="0" u="none" strike="noStrike">
                          <a:solidFill>
                            <a:srgbClr val="808080"/>
                          </a:solidFill>
                          <a:effectLst/>
                          <a:latin typeface="Calibri" panose="020F0502020204030204" pitchFamily="34" charset="0"/>
                        </a:rPr>
                        <a:t>ULTRASSONOGAFIA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1258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1406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206714">
                <a:tc>
                  <a:txBody>
                    <a:bodyPr/>
                    <a:lstStyle/>
                    <a:p>
                      <a:pPr algn="l" fontAlgn="ctr"/>
                      <a:r>
                        <a:rPr lang="pt-BR" sz="800" b="1" i="0" u="none" strike="noStrike">
                          <a:solidFill>
                            <a:srgbClr val="808080"/>
                          </a:solidFill>
                          <a:effectLst/>
                          <a:latin typeface="Calibri" panose="020F0502020204030204" pitchFamily="34" charset="0"/>
                        </a:rPr>
                        <a:t>RESSONÂNCIA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218874">
                <a:tc>
                  <a:txBody>
                    <a:bodyPr/>
                    <a:lstStyle/>
                    <a:p>
                      <a:pPr algn="l" fontAlgn="ctr"/>
                      <a:r>
                        <a:rPr lang="pt-BR" sz="800" b="1" i="0" u="none" strike="noStrike">
                          <a:solidFill>
                            <a:srgbClr val="808080"/>
                          </a:solidFill>
                          <a:effectLst/>
                          <a:latin typeface="Calibri" panose="020F0502020204030204" pitchFamily="34" charset="0"/>
                        </a:rPr>
                        <a:t>OOSCOPIA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06714">
                <a:tc>
                  <a:txBody>
                    <a:bodyPr/>
                    <a:lstStyle/>
                    <a:p>
                      <a:pPr algn="l" fontAlgn="b"/>
                      <a:endParaRPr lang="pt-BR" sz="1000" b="1" i="0" u="none" strike="noStrike">
                        <a:effectLst/>
                        <a:latin typeface="Arial" panose="020B060402020202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8"/>
                  </a:ext>
                </a:extLst>
              </a:tr>
              <a:tr h="206714">
                <a:tc gridSpan="5">
                  <a:txBody>
                    <a:bodyPr/>
                    <a:lstStyle/>
                    <a:p>
                      <a:pPr algn="l" fontAlgn="b"/>
                      <a:r>
                        <a:rPr lang="pt-BR" sz="1000" b="1" i="0" u="none" strike="noStrike">
                          <a:effectLst/>
                          <a:latin typeface="Arial" panose="020B0604020202020204" pitchFamily="34" charset="0"/>
                        </a:rPr>
                        <a:t>META 4</a:t>
                      </a:r>
                      <a:r>
                        <a:rPr lang="pt-BR" sz="1000" b="0" i="0" u="none" strike="noStrike">
                          <a:effectLst/>
                          <a:latin typeface="Arial" panose="020B0604020202020204" pitchFamily="34" charset="0"/>
                        </a:rPr>
                        <a:t>: Manter o número de procedimentos cirúrgicos em Clínica Geral, ortopedia e urologia.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19"/>
                  </a:ext>
                </a:extLst>
              </a:tr>
              <a:tr h="206714">
                <a:tc>
                  <a:txBody>
                    <a:bodyPr/>
                    <a:lstStyle/>
                    <a:p>
                      <a:pPr algn="l" fontAlgn="ctr"/>
                      <a:r>
                        <a:rPr lang="pt-BR" sz="1000" b="1" i="0" u="none" strike="noStrike">
                          <a:effectLst/>
                          <a:latin typeface="Calibri" panose="020F0502020204030204" pitchFamily="34" charset="0"/>
                        </a:rPr>
                        <a:t>QUANTITATIVOS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20"/>
                  </a:ext>
                </a:extLst>
              </a:tr>
              <a:tr h="206714">
                <a:tc>
                  <a:txBody>
                    <a:bodyPr/>
                    <a:lstStyle/>
                    <a:p>
                      <a:pPr algn="l" fontAlgn="ctr"/>
                      <a:r>
                        <a:rPr lang="pt-BR" sz="800" b="1" i="0" u="none" strike="noStrike">
                          <a:solidFill>
                            <a:srgbClr val="808080"/>
                          </a:solidFill>
                          <a:effectLst/>
                          <a:latin typeface="Calibri" panose="020F0502020204030204" pitchFamily="34" charset="0"/>
                        </a:rPr>
                        <a:t>PROCEDIMENTOS CIRÚRGICOS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921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356172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7F5CDB9E-F5CE-E33E-3259-EF1189EDB6E5}"/>
              </a:ext>
            </a:extLst>
          </p:cNvPr>
          <p:cNvSpPr txBox="1"/>
          <p:nvPr/>
        </p:nvSpPr>
        <p:spPr>
          <a:xfrm>
            <a:off x="1619672" y="0"/>
            <a:ext cx="439248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 QUALITATIVA</a:t>
            </a:r>
          </a:p>
        </p:txBody>
      </p:sp>
      <p:graphicFrame>
        <p:nvGraphicFramePr>
          <p:cNvPr id="5" name="Tabela 4"/>
          <p:cNvGraphicFramePr>
            <a:graphicFrameLocks noGrp="1"/>
          </p:cNvGraphicFramePr>
          <p:nvPr>
            <p:extLst>
              <p:ext uri="{D42A27DB-BD31-4B8C-83A1-F6EECF244321}">
                <p14:modId xmlns:p14="http://schemas.microsoft.com/office/powerpoint/2010/main" val="3884448185"/>
              </p:ext>
            </p:extLst>
          </p:nvPr>
        </p:nvGraphicFramePr>
        <p:xfrm>
          <a:off x="1187624" y="1052736"/>
          <a:ext cx="6984777" cy="1882140"/>
        </p:xfrm>
        <a:graphic>
          <a:graphicData uri="http://schemas.openxmlformats.org/drawingml/2006/table">
            <a:tbl>
              <a:tblPr/>
              <a:tblGrid>
                <a:gridCol w="2940204">
                  <a:extLst>
                    <a:ext uri="{9D8B030D-6E8A-4147-A177-3AD203B41FA5}">
                      <a16:colId xmlns:a16="http://schemas.microsoft.com/office/drawing/2014/main" xmlns="" val="20000"/>
                    </a:ext>
                  </a:extLst>
                </a:gridCol>
                <a:gridCol w="1290821">
                  <a:extLst>
                    <a:ext uri="{9D8B030D-6E8A-4147-A177-3AD203B41FA5}">
                      <a16:colId xmlns:a16="http://schemas.microsoft.com/office/drawing/2014/main" xmlns="" val="20001"/>
                    </a:ext>
                  </a:extLst>
                </a:gridCol>
                <a:gridCol w="932260">
                  <a:extLst>
                    <a:ext uri="{9D8B030D-6E8A-4147-A177-3AD203B41FA5}">
                      <a16:colId xmlns:a16="http://schemas.microsoft.com/office/drawing/2014/main" xmlns="" val="20002"/>
                    </a:ext>
                  </a:extLst>
                </a:gridCol>
                <a:gridCol w="688438">
                  <a:extLst>
                    <a:ext uri="{9D8B030D-6E8A-4147-A177-3AD203B41FA5}">
                      <a16:colId xmlns:a16="http://schemas.microsoft.com/office/drawing/2014/main" xmlns="" val="20003"/>
                    </a:ext>
                  </a:extLst>
                </a:gridCol>
                <a:gridCol w="1133054">
                  <a:extLst>
                    <a:ext uri="{9D8B030D-6E8A-4147-A177-3AD203B41FA5}">
                      <a16:colId xmlns:a16="http://schemas.microsoft.com/office/drawing/2014/main" xmlns="" val="20004"/>
                    </a:ext>
                  </a:extLst>
                </a:gridCol>
              </a:tblGrid>
              <a:tr h="200025">
                <a:tc>
                  <a:txBody>
                    <a:bodyPr/>
                    <a:lstStyle/>
                    <a:p>
                      <a:pPr algn="l" fontAlgn="b"/>
                      <a:r>
                        <a:rPr lang="pt-BR" sz="1200" b="1" i="0" u="sng" strike="noStrike" dirty="0">
                          <a:effectLst/>
                          <a:latin typeface="Arial" panose="020B0604020202020204" pitchFamily="34" charset="0"/>
                        </a:rPr>
                        <a:t>Hospital Anchieta</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161925">
                <a:tc>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taxa de ocupação UTI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192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274320">
                <a:tc>
                  <a:txBody>
                    <a:bodyPr/>
                    <a:lstStyle/>
                    <a:p>
                      <a:pPr algn="l" fontAlgn="ctr"/>
                      <a:r>
                        <a:rPr lang="pt-BR" sz="800" b="1" i="0" u="none" strike="noStrike">
                          <a:solidFill>
                            <a:srgbClr val="808080"/>
                          </a:solidFill>
                          <a:effectLst/>
                          <a:latin typeface="Calibri" panose="020F0502020204030204" pitchFamily="34" charset="0"/>
                        </a:rPr>
                        <a:t>TAXA DE OCUPAÇÃO EM UTI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86,20%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87,80%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a média de permanência hospitalar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6192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5"/>
                  </a:ext>
                </a:extLst>
              </a:tr>
              <a:tr h="161925">
                <a:tc>
                  <a:txBody>
                    <a:bodyPr/>
                    <a:lstStyle/>
                    <a:p>
                      <a:pPr algn="l" fontAlgn="ctr"/>
                      <a:r>
                        <a:rPr lang="pt-BR" sz="800" b="1" i="0" u="none" strike="noStrike">
                          <a:solidFill>
                            <a:srgbClr val="808080"/>
                          </a:solidFill>
                          <a:effectLst/>
                          <a:latin typeface="Calibri" panose="020F0502020204030204" pitchFamily="34" charset="0"/>
                        </a:rPr>
                        <a:t>MÉDIA DE PERMANÊNCIA GERAL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11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1925">
                <a:tc>
                  <a:txBody>
                    <a:bodyPr/>
                    <a:lstStyle/>
                    <a:p>
                      <a:pPr algn="l" fontAlgn="b"/>
                      <a:r>
                        <a:rPr lang="pt-BR" sz="1000" b="1" i="0" u="none" strike="noStrike" dirty="0">
                          <a:effectLst/>
                          <a:latin typeface="Arial" panose="020B0604020202020204" pitchFamily="34" charset="0"/>
                        </a:rPr>
                        <a:t>META 3:</a:t>
                      </a:r>
                      <a:r>
                        <a:rPr lang="pt-BR" sz="1000" b="0" i="0" u="none" strike="noStrike" dirty="0">
                          <a:effectLst/>
                          <a:latin typeface="Arial" panose="020B0604020202020204" pitchFamily="34" charset="0"/>
                        </a:rPr>
                        <a:t> Manter a taxa de mortalidade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pt-BR" sz="1000" b="1"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192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8"/>
                  </a:ext>
                </a:extLst>
              </a:tr>
              <a:tr h="274320">
                <a:tc>
                  <a:txBody>
                    <a:bodyPr/>
                    <a:lstStyle/>
                    <a:p>
                      <a:pPr algn="l" fontAlgn="ctr"/>
                      <a:r>
                        <a:rPr lang="pt-BR" sz="800" b="1" i="0" u="none" strike="noStrike" dirty="0">
                          <a:solidFill>
                            <a:srgbClr val="808080"/>
                          </a:solidFill>
                          <a:effectLst/>
                          <a:latin typeface="Calibri" panose="020F0502020204030204" pitchFamily="34" charset="0"/>
                        </a:rPr>
                        <a:t>TAXA DE MORTALIDADE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22,30%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28,30%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722607786"/>
              </p:ext>
            </p:extLst>
          </p:nvPr>
        </p:nvGraphicFramePr>
        <p:xfrm>
          <a:off x="1187625" y="3525947"/>
          <a:ext cx="6984776" cy="1614879"/>
        </p:xfrm>
        <a:graphic>
          <a:graphicData uri="http://schemas.openxmlformats.org/drawingml/2006/table">
            <a:tbl>
              <a:tblPr/>
              <a:tblGrid>
                <a:gridCol w="2940203">
                  <a:extLst>
                    <a:ext uri="{9D8B030D-6E8A-4147-A177-3AD203B41FA5}">
                      <a16:colId xmlns:a16="http://schemas.microsoft.com/office/drawing/2014/main" xmlns="" val="20000"/>
                    </a:ext>
                  </a:extLst>
                </a:gridCol>
                <a:gridCol w="1290821">
                  <a:extLst>
                    <a:ext uri="{9D8B030D-6E8A-4147-A177-3AD203B41FA5}">
                      <a16:colId xmlns:a16="http://schemas.microsoft.com/office/drawing/2014/main" xmlns="" val="20001"/>
                    </a:ext>
                  </a:extLst>
                </a:gridCol>
                <a:gridCol w="932260">
                  <a:extLst>
                    <a:ext uri="{9D8B030D-6E8A-4147-A177-3AD203B41FA5}">
                      <a16:colId xmlns:a16="http://schemas.microsoft.com/office/drawing/2014/main" xmlns="" val="20002"/>
                    </a:ext>
                  </a:extLst>
                </a:gridCol>
                <a:gridCol w="688438">
                  <a:extLst>
                    <a:ext uri="{9D8B030D-6E8A-4147-A177-3AD203B41FA5}">
                      <a16:colId xmlns:a16="http://schemas.microsoft.com/office/drawing/2014/main" xmlns="" val="20003"/>
                    </a:ext>
                  </a:extLst>
                </a:gridCol>
                <a:gridCol w="1133054">
                  <a:extLst>
                    <a:ext uri="{9D8B030D-6E8A-4147-A177-3AD203B41FA5}">
                      <a16:colId xmlns:a16="http://schemas.microsoft.com/office/drawing/2014/main" xmlns="" val="20004"/>
                    </a:ext>
                  </a:extLst>
                </a:gridCol>
              </a:tblGrid>
              <a:tr h="267448">
                <a:tc>
                  <a:txBody>
                    <a:bodyPr/>
                    <a:lstStyle/>
                    <a:p>
                      <a:pPr algn="l" fontAlgn="b"/>
                      <a:r>
                        <a:rPr lang="pt-BR" sz="1200" b="1" i="0" u="sng" strike="noStrike" dirty="0">
                          <a:effectLst/>
                          <a:latin typeface="Arial" panose="020B0604020202020204" pitchFamily="34" charset="0"/>
                        </a:rPr>
                        <a:t>Hospital da Mulher</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216506">
                <a:tc gridSpan="2">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a taxa de ocupação  UTI Neonatal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ctr" fontAlgn="b"/>
                      <a:endParaRPr lang="pt-BR" sz="1000" b="1"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16506">
                <a:tc>
                  <a:txBody>
                    <a:bodyPr/>
                    <a:lstStyle/>
                    <a:p>
                      <a:pPr algn="l" fontAlgn="ctr"/>
                      <a:r>
                        <a:rPr lang="pt-BR" sz="1000" b="1" i="0" u="none" strike="noStrike">
                          <a:effectLst/>
                          <a:latin typeface="Calibri" panose="020F0502020204030204" pitchFamily="34" charset="0"/>
                        </a:rPr>
                        <a:t>QUALITATIVOS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264901">
                <a:tc>
                  <a:txBody>
                    <a:bodyPr/>
                    <a:lstStyle/>
                    <a:p>
                      <a:pPr algn="l" fontAlgn="ctr"/>
                      <a:r>
                        <a:rPr lang="pt-BR" sz="900" b="1" i="0" u="none" strike="noStrike" dirty="0">
                          <a:solidFill>
                            <a:srgbClr val="808080"/>
                          </a:solidFill>
                          <a:effectLst/>
                          <a:latin typeface="Calibri" panose="020F0502020204030204" pitchFamily="34" charset="0"/>
                        </a:rPr>
                        <a:t>Taxa de ocupação UTI Neonatal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sng" strike="noStrike">
                          <a:solidFill>
                            <a:srgbClr val="808080"/>
                          </a:solidFill>
                          <a:effectLst/>
                          <a:latin typeface="Calibri" panose="020F0502020204030204" pitchFamily="34" charset="0"/>
                        </a:rPr>
                        <a:t>&gt;</a:t>
                      </a:r>
                      <a:r>
                        <a:rPr lang="pt-BR" sz="900" b="1" i="0" u="none" strike="noStrike">
                          <a:solidFill>
                            <a:srgbClr val="808080"/>
                          </a:solidFill>
                          <a:effectLst/>
                          <a:latin typeface="Calibri" panose="020F0502020204030204" pitchFamily="34" charset="0"/>
                        </a:rPr>
                        <a:t> 75%</a:t>
                      </a:r>
                      <a:endParaRPr lang="pt-BR" sz="900" b="1" i="0" u="sng" strike="noStrike">
                        <a:solidFill>
                          <a:srgbClr val="80808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900" b="1" i="0" u="none" strike="noStrike">
                          <a:solidFill>
                            <a:srgbClr val="80808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none" strike="noStrike">
                          <a:solidFill>
                            <a:srgbClr val="808080"/>
                          </a:solidFill>
                          <a:effectLst/>
                          <a:latin typeface="Calibri" panose="020F050202020403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none" strike="noStrike">
                          <a:solidFill>
                            <a:srgbClr val="80808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16506">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Ampliar a taxa de ocupação UCI neontal</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16506">
                <a:tc>
                  <a:txBody>
                    <a:bodyPr/>
                    <a:lstStyle/>
                    <a:p>
                      <a:pPr algn="l" fontAlgn="ctr"/>
                      <a:r>
                        <a:rPr lang="pt-BR" sz="1000" b="1" i="0" u="none" strike="noStrike" dirty="0">
                          <a:effectLst/>
                          <a:latin typeface="Calibri" panose="020F0502020204030204" pitchFamily="34" charset="0"/>
                        </a:rPr>
                        <a:t>QUALITATIVOS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5"/>
                  </a:ext>
                </a:extLst>
              </a:tr>
              <a:tr h="216506">
                <a:tc>
                  <a:txBody>
                    <a:bodyPr/>
                    <a:lstStyle/>
                    <a:p>
                      <a:pPr algn="l" fontAlgn="ctr"/>
                      <a:r>
                        <a:rPr lang="pt-BR" sz="900" b="1" i="0" u="none" strike="noStrike">
                          <a:solidFill>
                            <a:srgbClr val="808080"/>
                          </a:solidFill>
                          <a:effectLst/>
                          <a:latin typeface="Calibri" panose="020F0502020204030204" pitchFamily="34" charset="0"/>
                        </a:rPr>
                        <a:t>Taxa de ocupação UCI Neonatal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sng" strike="noStrike">
                          <a:solidFill>
                            <a:srgbClr val="808080"/>
                          </a:solidFill>
                          <a:effectLst/>
                          <a:latin typeface="Calibri" panose="020F0502020204030204" pitchFamily="34" charset="0"/>
                        </a:rPr>
                        <a:t>&gt;</a:t>
                      </a:r>
                      <a:r>
                        <a:rPr lang="pt-BR" sz="900" b="0" i="0" u="none" strike="noStrike">
                          <a:solidFill>
                            <a:srgbClr val="000000"/>
                          </a:solidFill>
                          <a:effectLst/>
                          <a:latin typeface="Calibri" panose="020F0502020204030204" pitchFamily="34" charset="0"/>
                        </a:rPr>
                        <a:t> 75%</a:t>
                      </a:r>
                      <a:endParaRPr lang="pt-BR" sz="900" b="1" i="0" u="sng" strike="noStrike">
                        <a:solidFill>
                          <a:srgbClr val="80808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ctr" fontAlgn="ctr"/>
                      <a:r>
                        <a:rPr lang="pt-BR" sz="900" b="1" i="0" u="none" strike="noStrike">
                          <a:solidFill>
                            <a:srgbClr val="808080"/>
                          </a:solidFill>
                          <a:effectLst/>
                          <a:latin typeface="Calibri" panose="020F0502020204030204" pitchFamily="34" charset="0"/>
                        </a:rPr>
                        <a:t>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none" strike="noStrike">
                          <a:solidFill>
                            <a:srgbClr val="80808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900" b="1" i="0" u="none" strike="noStrike" dirty="0">
                          <a:solidFill>
                            <a:srgbClr val="80808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07411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547664" y="0"/>
            <a:ext cx="4752527" cy="504056"/>
          </a:xfrm>
          <a:solidFill>
            <a:schemeClr val="accent2">
              <a:lumMod val="40000"/>
              <a:lumOff val="60000"/>
            </a:schemeClr>
          </a:solidFill>
        </p:spPr>
        <p:txBody>
          <a:bodyPr/>
          <a:lstStyle/>
          <a:p>
            <a:pPr marL="0" indent="0">
              <a:buNone/>
            </a:pPr>
            <a:r>
              <a:rPr lang="pt-BR" sz="2400" dirty="0">
                <a:solidFill>
                  <a:schemeClr val="tx1"/>
                </a:solidFill>
              </a:rPr>
              <a:t>META QUALITATIVA</a:t>
            </a:r>
          </a:p>
          <a:p>
            <a:endParaRPr lang="pt-BR" dirty="0"/>
          </a:p>
        </p:txBody>
      </p:sp>
      <p:graphicFrame>
        <p:nvGraphicFramePr>
          <p:cNvPr id="3" name="Tabela 2"/>
          <p:cNvGraphicFramePr>
            <a:graphicFrameLocks noGrp="1"/>
          </p:cNvGraphicFramePr>
          <p:nvPr>
            <p:extLst>
              <p:ext uri="{D42A27DB-BD31-4B8C-83A1-F6EECF244321}">
                <p14:modId xmlns:p14="http://schemas.microsoft.com/office/powerpoint/2010/main" val="3762461156"/>
              </p:ext>
            </p:extLst>
          </p:nvPr>
        </p:nvGraphicFramePr>
        <p:xfrm>
          <a:off x="1187624" y="908720"/>
          <a:ext cx="6984776" cy="2324735"/>
        </p:xfrm>
        <a:graphic>
          <a:graphicData uri="http://schemas.openxmlformats.org/drawingml/2006/table">
            <a:tbl>
              <a:tblPr/>
              <a:tblGrid>
                <a:gridCol w="2940204">
                  <a:extLst>
                    <a:ext uri="{9D8B030D-6E8A-4147-A177-3AD203B41FA5}">
                      <a16:colId xmlns:a16="http://schemas.microsoft.com/office/drawing/2014/main" xmlns="" val="20000"/>
                    </a:ext>
                  </a:extLst>
                </a:gridCol>
                <a:gridCol w="1290821">
                  <a:extLst>
                    <a:ext uri="{9D8B030D-6E8A-4147-A177-3AD203B41FA5}">
                      <a16:colId xmlns:a16="http://schemas.microsoft.com/office/drawing/2014/main" xmlns="" val="20001"/>
                    </a:ext>
                  </a:extLst>
                </a:gridCol>
                <a:gridCol w="932260">
                  <a:extLst>
                    <a:ext uri="{9D8B030D-6E8A-4147-A177-3AD203B41FA5}">
                      <a16:colId xmlns:a16="http://schemas.microsoft.com/office/drawing/2014/main" xmlns="" val="20002"/>
                    </a:ext>
                  </a:extLst>
                </a:gridCol>
                <a:gridCol w="688437">
                  <a:extLst>
                    <a:ext uri="{9D8B030D-6E8A-4147-A177-3AD203B41FA5}">
                      <a16:colId xmlns:a16="http://schemas.microsoft.com/office/drawing/2014/main" xmlns="" val="20003"/>
                    </a:ext>
                  </a:extLst>
                </a:gridCol>
                <a:gridCol w="1133054">
                  <a:extLst>
                    <a:ext uri="{9D8B030D-6E8A-4147-A177-3AD203B41FA5}">
                      <a16:colId xmlns:a16="http://schemas.microsoft.com/office/drawing/2014/main" xmlns="" val="20004"/>
                    </a:ext>
                  </a:extLst>
                </a:gridCol>
              </a:tblGrid>
              <a:tr h="200025">
                <a:tc>
                  <a:txBody>
                    <a:bodyPr/>
                    <a:lstStyle/>
                    <a:p>
                      <a:pPr algn="l" fontAlgn="b"/>
                      <a:r>
                        <a:rPr lang="pt-BR" sz="1200" b="1" i="0" u="sng" strike="noStrike">
                          <a:effectLst/>
                          <a:latin typeface="Arial" panose="020B0604020202020204" pitchFamily="34" charset="0"/>
                        </a:rPr>
                        <a:t>Hospital de Urgência</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161925">
                <a:tc>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a taxa de mortalidade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pt-BR" sz="1000" b="1"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8130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190500">
                <a:tc>
                  <a:txBody>
                    <a:bodyPr/>
                    <a:lstStyle/>
                    <a:p>
                      <a:pPr algn="l" fontAlgn="ctr"/>
                      <a:r>
                        <a:rPr lang="pt-BR" sz="800" b="1" i="0" u="none" strike="noStrike">
                          <a:solidFill>
                            <a:srgbClr val="808080"/>
                          </a:solidFill>
                          <a:effectLst/>
                          <a:latin typeface="Calibri" panose="020F0502020204030204" pitchFamily="34" charset="0"/>
                        </a:rPr>
                        <a:t>TAXA DE MORTALIDADE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4,36%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61925">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taxa de ocupação hospitalalar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0500">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5"/>
                  </a:ext>
                </a:extLst>
              </a:tr>
              <a:tr h="161925">
                <a:tc>
                  <a:txBody>
                    <a:bodyPr/>
                    <a:lstStyle/>
                    <a:p>
                      <a:pPr algn="l" fontAlgn="ctr"/>
                      <a:r>
                        <a:rPr lang="pt-BR" sz="800" b="1" i="0" u="none" strike="noStrike">
                          <a:solidFill>
                            <a:srgbClr val="808080"/>
                          </a:solidFill>
                          <a:effectLst/>
                          <a:latin typeface="Calibri" panose="020F0502020204030204" pitchFamily="34" charset="0"/>
                        </a:rPr>
                        <a:t>TAXA DE OCUPAÇÃO HOSPITALAR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110,10%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107,20%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61925">
                <a:tc gridSpan="2">
                  <a:txBody>
                    <a:bodyPr/>
                    <a:lstStyle/>
                    <a:p>
                      <a:pPr algn="l" fontAlgn="b"/>
                      <a:r>
                        <a:rPr lang="pt-BR" sz="1000" b="1" i="0" u="none" strike="noStrike" dirty="0">
                          <a:effectLst/>
                          <a:latin typeface="Arial" panose="020B0604020202020204" pitchFamily="34" charset="0"/>
                        </a:rPr>
                        <a:t>META 3</a:t>
                      </a:r>
                      <a:r>
                        <a:rPr lang="pt-BR" sz="1000" b="0" i="0" u="none" strike="noStrike" dirty="0">
                          <a:effectLst/>
                          <a:latin typeface="Arial" panose="020B0604020202020204" pitchFamily="34" charset="0"/>
                        </a:rPr>
                        <a:t>: Manter a média de permanência hospitalar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6192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8"/>
                  </a:ext>
                </a:extLst>
              </a:tr>
              <a:tr h="161925">
                <a:tc>
                  <a:txBody>
                    <a:bodyPr/>
                    <a:lstStyle/>
                    <a:p>
                      <a:pPr algn="l" fontAlgn="ctr"/>
                      <a:r>
                        <a:rPr lang="pt-BR" sz="800" b="1" i="0" u="none" strike="noStrike">
                          <a:solidFill>
                            <a:srgbClr val="808080"/>
                          </a:solidFill>
                          <a:effectLst/>
                          <a:latin typeface="Calibri" panose="020F0502020204030204" pitchFamily="34" charset="0"/>
                        </a:rPr>
                        <a:t>TAXA MÉDIO DE PERMANÊNCIA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61925">
                <a:tc gridSpan="2">
                  <a:txBody>
                    <a:bodyPr/>
                    <a:lstStyle/>
                    <a:p>
                      <a:pPr algn="l" fontAlgn="b"/>
                      <a:r>
                        <a:rPr lang="pt-BR" sz="1000" b="1" i="0" u="none" strike="noStrike">
                          <a:effectLst/>
                          <a:latin typeface="Arial" panose="020B0604020202020204" pitchFamily="34" charset="0"/>
                        </a:rPr>
                        <a:t>META 4</a:t>
                      </a:r>
                      <a:r>
                        <a:rPr lang="pt-BR" sz="1000" b="0" i="0" u="none" strike="noStrike">
                          <a:effectLst/>
                          <a:latin typeface="Arial" panose="020B0604020202020204" pitchFamily="34" charset="0"/>
                        </a:rPr>
                        <a:t>: Manter  a taxa de ocupação UTI adulto</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67005">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11"/>
                  </a:ext>
                </a:extLst>
              </a:tr>
              <a:tr h="161925">
                <a:tc>
                  <a:txBody>
                    <a:bodyPr/>
                    <a:lstStyle/>
                    <a:p>
                      <a:pPr algn="l" fontAlgn="ctr"/>
                      <a:r>
                        <a:rPr lang="pt-BR" sz="800" b="1" i="0" u="none" strike="noStrike">
                          <a:solidFill>
                            <a:srgbClr val="808080"/>
                          </a:solidFill>
                          <a:effectLst/>
                          <a:latin typeface="Calibri" panose="020F0502020204030204" pitchFamily="34" charset="0"/>
                        </a:rPr>
                        <a:t>TAXA DE OCUPAÇÃO UTI ADULTO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95,90%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95,80%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3663314479"/>
              </p:ext>
            </p:extLst>
          </p:nvPr>
        </p:nvGraphicFramePr>
        <p:xfrm>
          <a:off x="1187624" y="3638119"/>
          <a:ext cx="6984776" cy="1952290"/>
        </p:xfrm>
        <a:graphic>
          <a:graphicData uri="http://schemas.openxmlformats.org/drawingml/2006/table">
            <a:tbl>
              <a:tblPr/>
              <a:tblGrid>
                <a:gridCol w="2940204">
                  <a:extLst>
                    <a:ext uri="{9D8B030D-6E8A-4147-A177-3AD203B41FA5}">
                      <a16:colId xmlns:a16="http://schemas.microsoft.com/office/drawing/2014/main" xmlns="" val="20000"/>
                    </a:ext>
                  </a:extLst>
                </a:gridCol>
                <a:gridCol w="1290821">
                  <a:extLst>
                    <a:ext uri="{9D8B030D-6E8A-4147-A177-3AD203B41FA5}">
                      <a16:colId xmlns:a16="http://schemas.microsoft.com/office/drawing/2014/main" xmlns="" val="20001"/>
                    </a:ext>
                  </a:extLst>
                </a:gridCol>
                <a:gridCol w="932260">
                  <a:extLst>
                    <a:ext uri="{9D8B030D-6E8A-4147-A177-3AD203B41FA5}">
                      <a16:colId xmlns:a16="http://schemas.microsoft.com/office/drawing/2014/main" xmlns="" val="20002"/>
                    </a:ext>
                  </a:extLst>
                </a:gridCol>
                <a:gridCol w="688437">
                  <a:extLst>
                    <a:ext uri="{9D8B030D-6E8A-4147-A177-3AD203B41FA5}">
                      <a16:colId xmlns:a16="http://schemas.microsoft.com/office/drawing/2014/main" xmlns="" val="20003"/>
                    </a:ext>
                  </a:extLst>
                </a:gridCol>
                <a:gridCol w="1133054">
                  <a:extLst>
                    <a:ext uri="{9D8B030D-6E8A-4147-A177-3AD203B41FA5}">
                      <a16:colId xmlns:a16="http://schemas.microsoft.com/office/drawing/2014/main" xmlns="" val="20004"/>
                    </a:ext>
                  </a:extLst>
                </a:gridCol>
              </a:tblGrid>
              <a:tr h="235621">
                <a:tc>
                  <a:txBody>
                    <a:bodyPr/>
                    <a:lstStyle/>
                    <a:p>
                      <a:pPr algn="l" fontAlgn="b"/>
                      <a:r>
                        <a:rPr lang="pt-BR" sz="1200" b="1" i="0" u="sng" strike="noStrike">
                          <a:effectLst/>
                          <a:latin typeface="Arial" panose="020B0604020202020204" pitchFamily="34" charset="0"/>
                        </a:rPr>
                        <a:t>Hospital de Clínicas</a:t>
                      </a: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00"/>
                  </a:ext>
                </a:extLst>
              </a:tr>
              <a:tr h="190741">
                <a:tc gridSpan="2">
                  <a:txBody>
                    <a:bodyPr/>
                    <a:lstStyle/>
                    <a:p>
                      <a:pPr algn="l" fontAlgn="b"/>
                      <a:r>
                        <a:rPr lang="pt-BR" sz="1000" b="1" i="0" u="none" strike="noStrike">
                          <a:effectLst/>
                          <a:latin typeface="Arial" panose="020B0604020202020204" pitchFamily="34" charset="0"/>
                        </a:rPr>
                        <a:t>META 1</a:t>
                      </a:r>
                      <a:r>
                        <a:rPr lang="pt-BR" sz="1000" b="0" i="0" u="none" strike="noStrike">
                          <a:effectLst/>
                          <a:latin typeface="Arial" panose="020B0604020202020204" pitchFamily="34" charset="0"/>
                        </a:rPr>
                        <a:t>: Manter taxa de ocupação em atendimento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90741">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2"/>
                  </a:ext>
                </a:extLst>
              </a:tr>
              <a:tr h="190741">
                <a:tc>
                  <a:txBody>
                    <a:bodyPr/>
                    <a:lstStyle/>
                    <a:p>
                      <a:pPr algn="l" fontAlgn="ctr"/>
                      <a:r>
                        <a:rPr lang="pt-BR" sz="800" b="1" i="0" u="none" strike="noStrike">
                          <a:solidFill>
                            <a:srgbClr val="808080"/>
                          </a:solidFill>
                          <a:effectLst/>
                          <a:latin typeface="Calibri" panose="020F0502020204030204" pitchFamily="34" charset="0"/>
                        </a:rPr>
                        <a:t>TAXA DE OCUPAÇÃO HOSPITALAR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98,1%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105,6%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90741">
                <a:tc gridSpan="2">
                  <a:txBody>
                    <a:bodyPr/>
                    <a:lstStyle/>
                    <a:p>
                      <a:pPr algn="l" fontAlgn="b"/>
                      <a:r>
                        <a:rPr lang="pt-BR" sz="1000" b="1" i="0" u="none" strike="noStrike">
                          <a:effectLst/>
                          <a:latin typeface="Arial" panose="020B0604020202020204" pitchFamily="34" charset="0"/>
                        </a:rPr>
                        <a:t>META 2</a:t>
                      </a:r>
                      <a:r>
                        <a:rPr lang="pt-BR" sz="1000" b="0" i="0" u="none" strike="noStrike">
                          <a:effectLst/>
                          <a:latin typeface="Arial" panose="020B0604020202020204" pitchFamily="34" charset="0"/>
                        </a:rPr>
                        <a:t>: Manter a média de permanência hospitalar</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90741">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5"/>
                  </a:ext>
                </a:extLst>
              </a:tr>
              <a:tr h="190741">
                <a:tc>
                  <a:txBody>
                    <a:bodyPr/>
                    <a:lstStyle/>
                    <a:p>
                      <a:pPr algn="l" fontAlgn="ctr"/>
                      <a:r>
                        <a:rPr lang="pt-BR" sz="800" b="1" i="0" u="none" strike="noStrike">
                          <a:solidFill>
                            <a:srgbClr val="808080"/>
                          </a:solidFill>
                          <a:effectLst/>
                          <a:latin typeface="Calibri" panose="020F0502020204030204" pitchFamily="34" charset="0"/>
                        </a:rPr>
                        <a:t>MÉDIA DE PERMANÊNCIA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6,0 dias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90741">
                <a:tc>
                  <a:txBody>
                    <a:bodyPr/>
                    <a:lstStyle/>
                    <a:p>
                      <a:pPr algn="l" fontAlgn="b"/>
                      <a:r>
                        <a:rPr lang="pt-BR" sz="1000" b="1" i="0" u="none" strike="noStrike">
                          <a:effectLst/>
                          <a:latin typeface="Arial" panose="020B0604020202020204" pitchFamily="34" charset="0"/>
                        </a:rPr>
                        <a:t>META 3:</a:t>
                      </a:r>
                      <a:r>
                        <a:rPr lang="pt-BR" sz="1000" b="0" i="0" u="none" strike="noStrike">
                          <a:effectLst/>
                          <a:latin typeface="Arial" panose="020B0604020202020204" pitchFamily="34" charset="0"/>
                        </a:rPr>
                        <a:t> Manter a taxa de mortalidade</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90741">
                <a:tc>
                  <a:txBody>
                    <a:bodyPr/>
                    <a:lstStyle/>
                    <a:p>
                      <a:pPr algn="l" fontAlgn="ctr"/>
                      <a:r>
                        <a:rPr lang="pt-BR" sz="1000" b="1" i="0" u="none" strike="noStrike">
                          <a:effectLst/>
                          <a:latin typeface="Calibri" panose="020F0502020204030204" pitchFamily="34" charset="0"/>
                        </a:rPr>
                        <a:t>INDICADORES DE QUALIDADE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Meta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jan/24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fev/24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tc>
                  <a:txBody>
                    <a:bodyPr/>
                    <a:lstStyle/>
                    <a:p>
                      <a:pPr algn="ctr" fontAlgn="ctr"/>
                      <a:r>
                        <a:rPr lang="pt-BR" sz="1000" b="1" i="0" u="none" strike="noStrike">
                          <a:effectLst/>
                          <a:latin typeface="Calibri" panose="020F0502020204030204" pitchFamily="34" charset="0"/>
                        </a:rPr>
                        <a:t>mar/24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F4E78"/>
                    </a:solidFill>
                  </a:tcPr>
                </a:tc>
                <a:extLst>
                  <a:ext uri="{0D108BD9-81ED-4DB2-BD59-A6C34878D82A}">
                    <a16:rowId xmlns:a16="http://schemas.microsoft.com/office/drawing/2014/main" xmlns="" val="10008"/>
                  </a:ext>
                </a:extLst>
              </a:tr>
              <a:tr h="190741">
                <a:tc>
                  <a:txBody>
                    <a:bodyPr/>
                    <a:lstStyle/>
                    <a:p>
                      <a:pPr algn="l" fontAlgn="ctr"/>
                      <a:r>
                        <a:rPr lang="pt-BR" sz="800" b="1" i="0" u="none" strike="noStrike">
                          <a:solidFill>
                            <a:srgbClr val="808080"/>
                          </a:solidFill>
                          <a:effectLst/>
                          <a:latin typeface="Calibri" panose="020F0502020204030204" pitchFamily="34" charset="0"/>
                        </a:rPr>
                        <a:t>TAXA DE MORTALIDADE INSTITUCIONAL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 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a:solidFill>
                            <a:srgbClr val="80808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800" b="1" i="0" u="none" strike="noStrike" dirty="0">
                          <a:solidFill>
                            <a:srgbClr val="80808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76922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708E5166-4C4B-C2EC-DEE9-3AC033943633}"/>
              </a:ext>
            </a:extLst>
          </p:cNvPr>
          <p:cNvSpPr txBox="1"/>
          <p:nvPr/>
        </p:nvSpPr>
        <p:spPr>
          <a:xfrm>
            <a:off x="233300" y="35151"/>
            <a:ext cx="126301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METAS</a:t>
            </a:r>
          </a:p>
        </p:txBody>
      </p:sp>
      <p:sp useBgFill="1">
        <p:nvSpPr>
          <p:cNvPr id="8" name="CaixaDeTexto 7"/>
          <p:cNvSpPr txBox="1"/>
          <p:nvPr/>
        </p:nvSpPr>
        <p:spPr>
          <a:xfrm>
            <a:off x="593340" y="1472225"/>
            <a:ext cx="8208912" cy="276999"/>
          </a:xfrm>
          <a:prstGeom prst="rect">
            <a:avLst/>
          </a:prstGeom>
        </p:spPr>
        <p:txBody>
          <a:bodyPr wrap="square" rtlCol="0">
            <a:spAutoFit/>
          </a:bodyPr>
          <a:lstStyle/>
          <a:p>
            <a:pPr algn="just"/>
            <a:endParaRPr lang="pt-BR" sz="1200" dirty="0">
              <a:latin typeface="Times New Roman" panose="02020603050405020304" pitchFamily="18" charset="0"/>
              <a:ea typeface="Times New Roman" panose="02020603050405020304" pitchFamily="18" charset="0"/>
            </a:endParaRPr>
          </a:p>
        </p:txBody>
      </p:sp>
      <p:sp>
        <p:nvSpPr>
          <p:cNvPr id="9" name="CaixaDeTexto 8">
            <a:extLst>
              <a:ext uri="{FF2B5EF4-FFF2-40B4-BE49-F238E27FC236}">
                <a16:creationId xmlns:a16="http://schemas.microsoft.com/office/drawing/2014/main" xmlns="" id="{58E43F95-5DC1-8B85-2981-D19328482E1D}"/>
              </a:ext>
            </a:extLst>
          </p:cNvPr>
          <p:cNvSpPr txBox="1"/>
          <p:nvPr/>
        </p:nvSpPr>
        <p:spPr>
          <a:xfrm>
            <a:off x="4066287" y="425133"/>
            <a:ext cx="1263018" cy="369332"/>
          </a:xfrm>
          <a:prstGeom prst="rect">
            <a:avLst/>
          </a:prstGeom>
          <a:noFill/>
        </p:spPr>
        <p:txBody>
          <a:bodyPr wrap="square" rtlCol="0">
            <a:spAutoFit/>
          </a:bodyPr>
          <a:lstStyle/>
          <a:p>
            <a:r>
              <a:rPr lang="pt-BR" b="1" i="1" dirty="0">
                <a:latin typeface="Calibri" panose="020F0502020204030204" pitchFamily="34" charset="0"/>
                <a:cs typeface="Calibri" panose="020F0502020204030204" pitchFamily="34" charset="0"/>
              </a:rPr>
              <a:t>Conclusão</a:t>
            </a:r>
          </a:p>
        </p:txBody>
      </p:sp>
      <p:graphicFrame>
        <p:nvGraphicFramePr>
          <p:cNvPr id="3" name="Tabela 2"/>
          <p:cNvGraphicFramePr>
            <a:graphicFrameLocks noGrp="1"/>
          </p:cNvGraphicFramePr>
          <p:nvPr>
            <p:extLst>
              <p:ext uri="{D42A27DB-BD31-4B8C-83A1-F6EECF244321}">
                <p14:modId xmlns:p14="http://schemas.microsoft.com/office/powerpoint/2010/main" val="3297101205"/>
              </p:ext>
            </p:extLst>
          </p:nvPr>
        </p:nvGraphicFramePr>
        <p:xfrm>
          <a:off x="953381" y="858723"/>
          <a:ext cx="7488830" cy="1781002"/>
        </p:xfrm>
        <a:graphic>
          <a:graphicData uri="http://schemas.openxmlformats.org/drawingml/2006/table">
            <a:tbl>
              <a:tblPr/>
              <a:tblGrid>
                <a:gridCol w="1980917">
                  <a:extLst>
                    <a:ext uri="{9D8B030D-6E8A-4147-A177-3AD203B41FA5}">
                      <a16:colId xmlns:a16="http://schemas.microsoft.com/office/drawing/2014/main" xmlns="" val="20000"/>
                    </a:ext>
                  </a:extLst>
                </a:gridCol>
                <a:gridCol w="869671">
                  <a:extLst>
                    <a:ext uri="{9D8B030D-6E8A-4147-A177-3AD203B41FA5}">
                      <a16:colId xmlns:a16="http://schemas.microsoft.com/office/drawing/2014/main" xmlns="" val="20001"/>
                    </a:ext>
                  </a:extLst>
                </a:gridCol>
                <a:gridCol w="628096">
                  <a:extLst>
                    <a:ext uri="{9D8B030D-6E8A-4147-A177-3AD203B41FA5}">
                      <a16:colId xmlns:a16="http://schemas.microsoft.com/office/drawing/2014/main" xmlns="" val="20002"/>
                    </a:ext>
                  </a:extLst>
                </a:gridCol>
                <a:gridCol w="463824">
                  <a:extLst>
                    <a:ext uri="{9D8B030D-6E8A-4147-A177-3AD203B41FA5}">
                      <a16:colId xmlns:a16="http://schemas.microsoft.com/office/drawing/2014/main" xmlns="" val="20003"/>
                    </a:ext>
                  </a:extLst>
                </a:gridCol>
                <a:gridCol w="763378">
                  <a:extLst>
                    <a:ext uri="{9D8B030D-6E8A-4147-A177-3AD203B41FA5}">
                      <a16:colId xmlns:a16="http://schemas.microsoft.com/office/drawing/2014/main" xmlns="" val="20004"/>
                    </a:ext>
                  </a:extLst>
                </a:gridCol>
                <a:gridCol w="463824">
                  <a:extLst>
                    <a:ext uri="{9D8B030D-6E8A-4147-A177-3AD203B41FA5}">
                      <a16:colId xmlns:a16="http://schemas.microsoft.com/office/drawing/2014/main" xmlns="" val="20005"/>
                    </a:ext>
                  </a:extLst>
                </a:gridCol>
                <a:gridCol w="463824">
                  <a:extLst>
                    <a:ext uri="{9D8B030D-6E8A-4147-A177-3AD203B41FA5}">
                      <a16:colId xmlns:a16="http://schemas.microsoft.com/office/drawing/2014/main" xmlns="" val="20006"/>
                    </a:ext>
                  </a:extLst>
                </a:gridCol>
                <a:gridCol w="463824">
                  <a:extLst>
                    <a:ext uri="{9D8B030D-6E8A-4147-A177-3AD203B41FA5}">
                      <a16:colId xmlns:a16="http://schemas.microsoft.com/office/drawing/2014/main" xmlns="" val="20007"/>
                    </a:ext>
                  </a:extLst>
                </a:gridCol>
                <a:gridCol w="463824">
                  <a:extLst>
                    <a:ext uri="{9D8B030D-6E8A-4147-A177-3AD203B41FA5}">
                      <a16:colId xmlns:a16="http://schemas.microsoft.com/office/drawing/2014/main" xmlns="" val="20008"/>
                    </a:ext>
                  </a:extLst>
                </a:gridCol>
                <a:gridCol w="463824">
                  <a:extLst>
                    <a:ext uri="{9D8B030D-6E8A-4147-A177-3AD203B41FA5}">
                      <a16:colId xmlns:a16="http://schemas.microsoft.com/office/drawing/2014/main" xmlns="" val="20009"/>
                    </a:ext>
                  </a:extLst>
                </a:gridCol>
                <a:gridCol w="463824">
                  <a:extLst>
                    <a:ext uri="{9D8B030D-6E8A-4147-A177-3AD203B41FA5}">
                      <a16:colId xmlns:a16="http://schemas.microsoft.com/office/drawing/2014/main" xmlns="" val="20010"/>
                    </a:ext>
                  </a:extLst>
                </a:gridCol>
              </a:tblGrid>
              <a:tr h="189663">
                <a:tc>
                  <a:txBody>
                    <a:bodyPr/>
                    <a:lstStyle/>
                    <a:p>
                      <a:pPr algn="just" fontAlgn="b"/>
                      <a:r>
                        <a:rPr lang="pt-BR" sz="1200" b="1" i="0" u="sng" strike="noStrike" dirty="0">
                          <a:effectLst/>
                          <a:latin typeface="Arial" panose="020B0604020202020204" pitchFamily="34" charset="0"/>
                          <a:cs typeface="Arial" panose="020B0604020202020204" pitchFamily="34" charset="0"/>
                        </a:rPr>
                        <a:t>Hospital Anchieta</a:t>
                      </a:r>
                    </a:p>
                  </a:txBody>
                  <a:tcPr marL="6379" marR="6379" marT="6379" marB="0" anchor="b">
                    <a:lnL>
                      <a:noFill/>
                    </a:lnL>
                    <a:lnR>
                      <a:noFill/>
                    </a:lnR>
                    <a:lnT>
                      <a:noFill/>
                    </a:lnT>
                    <a:lnB>
                      <a:noFill/>
                    </a:lnB>
                  </a:tcPr>
                </a:tc>
                <a:tc>
                  <a:txBody>
                    <a:bodyPr/>
                    <a:lstStyle/>
                    <a:p>
                      <a:pPr algn="l"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tc>
                  <a:txBody>
                    <a:bodyPr/>
                    <a:lstStyle/>
                    <a:p>
                      <a:pPr algn="just" fontAlgn="b"/>
                      <a:endParaRPr lang="pt-BR" sz="1000" b="0" i="0" u="none" strike="noStrike" dirty="0">
                        <a:effectLst/>
                        <a:latin typeface="Arial" panose="020B0604020202020204" pitchFamily="34" charset="0"/>
                        <a:cs typeface="Arial" panose="020B0604020202020204" pitchFamily="34" charset="0"/>
                      </a:endParaRPr>
                    </a:p>
                  </a:txBody>
                  <a:tcPr marL="6379" marR="6379" marT="6379" marB="0" anchor="b">
                    <a:lnL>
                      <a:noFill/>
                    </a:lnL>
                    <a:lnR>
                      <a:noFill/>
                    </a:lnR>
                    <a:lnT>
                      <a:noFill/>
                    </a:lnT>
                    <a:lnB>
                      <a:noFill/>
                    </a:lnB>
                  </a:tcPr>
                </a:tc>
                <a:extLst>
                  <a:ext uri="{0D108BD9-81ED-4DB2-BD59-A6C34878D82A}">
                    <a16:rowId xmlns:a16="http://schemas.microsoft.com/office/drawing/2014/main" xmlns="" val="10000"/>
                  </a:ext>
                </a:extLst>
              </a:tr>
              <a:tr h="869207">
                <a:tc gridSpan="11">
                  <a:txBody>
                    <a:bodyPr/>
                    <a:lstStyle/>
                    <a:p>
                      <a:pPr algn="just" fontAlgn="auto"/>
                      <a:r>
                        <a:rPr lang="pt-BR" sz="1200" b="0" i="0" u="none" strike="noStrike" dirty="0">
                          <a:effectLst/>
                          <a:latin typeface="Arial" panose="020B0604020202020204" pitchFamily="34" charset="0"/>
                          <a:cs typeface="Arial" panose="020B0604020202020204" pitchFamily="34" charset="0"/>
                        </a:rPr>
                        <a:t>O encaminhamento de pacientes oncológicos para o Hospital Anchieta apresenta um crescimento de 32% em 2023 em relação ao ano de 2022. O aporte de novos pacientes demanda mais atendimentos em consultas ambulatoriais, quimioterapia e radioterapia. A </a:t>
                      </a:r>
                      <a:r>
                        <a:rPr lang="pt-BR" sz="1200" b="0" i="0" u="none" strike="noStrike" dirty="0" err="1">
                          <a:effectLst/>
                          <a:latin typeface="Arial" panose="020B0604020202020204" pitchFamily="34" charset="0"/>
                          <a:cs typeface="Arial" panose="020B0604020202020204" pitchFamily="34" charset="0"/>
                        </a:rPr>
                        <a:t>pactuação</a:t>
                      </a:r>
                      <a:r>
                        <a:rPr lang="pt-BR" sz="1200" b="0" i="0" u="none" strike="noStrike" dirty="0">
                          <a:effectLst/>
                          <a:latin typeface="Arial" panose="020B0604020202020204" pitchFamily="34" charset="0"/>
                          <a:cs typeface="Arial" panose="020B0604020202020204" pitchFamily="34" charset="0"/>
                        </a:rPr>
                        <a:t> regional promove a oferta de 10 vagas novas para casos de tratamento com radioterapia ao mês. Em fevereiro o número de consultas reflete a disponibilidade de dias úteis do mês com leve redução em relação a série histórica.</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A taxa de mortalidade é justificada pelo perfil epidemiológico dos pacientes atendidos: casos com doenças oncológicas em </a:t>
                      </a:r>
                      <a:r>
                        <a:rPr lang="pt-BR" sz="1200" b="0" i="0" u="none" strike="noStrike" dirty="0" err="1">
                          <a:effectLst/>
                          <a:latin typeface="Arial" panose="020B0604020202020204" pitchFamily="34" charset="0"/>
                          <a:cs typeface="Arial" panose="020B0604020202020204" pitchFamily="34" charset="0"/>
                        </a:rPr>
                        <a:t>terminalidade</a:t>
                      </a:r>
                      <a:r>
                        <a:rPr lang="pt-BR" sz="1200" b="0" i="0" u="none" strike="noStrike" dirty="0">
                          <a:effectLst/>
                          <a:latin typeface="Arial" panose="020B0604020202020204" pitchFamily="34" charset="0"/>
                          <a:cs typeface="Arial" panose="020B0604020202020204" pitchFamily="34" charset="0"/>
                        </a:rPr>
                        <a:t>, complexidade assistencial, idade avançada e agravamento por </a:t>
                      </a:r>
                      <a:r>
                        <a:rPr lang="pt-BR" sz="1200" b="0" i="0" u="none" strike="noStrike" dirty="0" err="1">
                          <a:effectLst/>
                          <a:latin typeface="Arial" panose="020B0604020202020204" pitchFamily="34" charset="0"/>
                          <a:cs typeface="Arial" panose="020B0604020202020204" pitchFamily="34" charset="0"/>
                        </a:rPr>
                        <a:t>comorbidades</a:t>
                      </a:r>
                      <a:r>
                        <a:rPr lang="pt-BR" sz="1200" b="0" i="0" u="none" strike="noStrike" dirty="0">
                          <a:effectLst/>
                          <a:latin typeface="Arial" panose="020B0604020202020204" pitchFamily="34" charset="0"/>
                          <a:cs typeface="Arial" panose="020B0604020202020204" pitchFamily="34" charset="0"/>
                        </a:rPr>
                        <a:t>. Todos os óbitos são analisados pela Comissão de Revisão de Óbitos.</a:t>
                      </a:r>
                    </a:p>
                  </a:txBody>
                  <a:tcPr marL="6379" marR="6379" marT="6379"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510008042"/>
              </p:ext>
            </p:extLst>
          </p:nvPr>
        </p:nvGraphicFramePr>
        <p:xfrm>
          <a:off x="953381" y="2724633"/>
          <a:ext cx="7614621" cy="3670358"/>
        </p:xfrm>
        <a:graphic>
          <a:graphicData uri="http://schemas.openxmlformats.org/drawingml/2006/table">
            <a:tbl>
              <a:tblPr/>
              <a:tblGrid>
                <a:gridCol w="2014191">
                  <a:extLst>
                    <a:ext uri="{9D8B030D-6E8A-4147-A177-3AD203B41FA5}">
                      <a16:colId xmlns:a16="http://schemas.microsoft.com/office/drawing/2014/main" xmlns="" val="20000"/>
                    </a:ext>
                  </a:extLst>
                </a:gridCol>
                <a:gridCol w="884278">
                  <a:extLst>
                    <a:ext uri="{9D8B030D-6E8A-4147-A177-3AD203B41FA5}">
                      <a16:colId xmlns:a16="http://schemas.microsoft.com/office/drawing/2014/main" xmlns="" val="20001"/>
                    </a:ext>
                  </a:extLst>
                </a:gridCol>
                <a:gridCol w="638646">
                  <a:extLst>
                    <a:ext uri="{9D8B030D-6E8A-4147-A177-3AD203B41FA5}">
                      <a16:colId xmlns:a16="http://schemas.microsoft.com/office/drawing/2014/main" xmlns="" val="20002"/>
                    </a:ext>
                  </a:extLst>
                </a:gridCol>
                <a:gridCol w="471615">
                  <a:extLst>
                    <a:ext uri="{9D8B030D-6E8A-4147-A177-3AD203B41FA5}">
                      <a16:colId xmlns:a16="http://schemas.microsoft.com/office/drawing/2014/main" xmlns="" val="20003"/>
                    </a:ext>
                  </a:extLst>
                </a:gridCol>
                <a:gridCol w="776201">
                  <a:extLst>
                    <a:ext uri="{9D8B030D-6E8A-4147-A177-3AD203B41FA5}">
                      <a16:colId xmlns:a16="http://schemas.microsoft.com/office/drawing/2014/main" xmlns="" val="20004"/>
                    </a:ext>
                  </a:extLst>
                </a:gridCol>
                <a:gridCol w="471615">
                  <a:extLst>
                    <a:ext uri="{9D8B030D-6E8A-4147-A177-3AD203B41FA5}">
                      <a16:colId xmlns:a16="http://schemas.microsoft.com/office/drawing/2014/main" xmlns="" val="20005"/>
                    </a:ext>
                  </a:extLst>
                </a:gridCol>
                <a:gridCol w="471615">
                  <a:extLst>
                    <a:ext uri="{9D8B030D-6E8A-4147-A177-3AD203B41FA5}">
                      <a16:colId xmlns:a16="http://schemas.microsoft.com/office/drawing/2014/main" xmlns="" val="20006"/>
                    </a:ext>
                  </a:extLst>
                </a:gridCol>
                <a:gridCol w="471615">
                  <a:extLst>
                    <a:ext uri="{9D8B030D-6E8A-4147-A177-3AD203B41FA5}">
                      <a16:colId xmlns:a16="http://schemas.microsoft.com/office/drawing/2014/main" xmlns="" val="20007"/>
                    </a:ext>
                  </a:extLst>
                </a:gridCol>
                <a:gridCol w="471615">
                  <a:extLst>
                    <a:ext uri="{9D8B030D-6E8A-4147-A177-3AD203B41FA5}">
                      <a16:colId xmlns:a16="http://schemas.microsoft.com/office/drawing/2014/main" xmlns="" val="20008"/>
                    </a:ext>
                  </a:extLst>
                </a:gridCol>
                <a:gridCol w="471615">
                  <a:extLst>
                    <a:ext uri="{9D8B030D-6E8A-4147-A177-3AD203B41FA5}">
                      <a16:colId xmlns:a16="http://schemas.microsoft.com/office/drawing/2014/main" xmlns="" val="20009"/>
                    </a:ext>
                  </a:extLst>
                </a:gridCol>
                <a:gridCol w="471615">
                  <a:extLst>
                    <a:ext uri="{9D8B030D-6E8A-4147-A177-3AD203B41FA5}">
                      <a16:colId xmlns:a16="http://schemas.microsoft.com/office/drawing/2014/main" xmlns="" val="20010"/>
                    </a:ext>
                  </a:extLst>
                </a:gridCol>
              </a:tblGrid>
              <a:tr h="133952">
                <a:tc>
                  <a:txBody>
                    <a:bodyPr/>
                    <a:lstStyle/>
                    <a:p>
                      <a:pPr algn="l" fontAlgn="b"/>
                      <a:r>
                        <a:rPr lang="pt-BR" sz="1200" b="1" i="0" u="sng" strike="noStrike" dirty="0">
                          <a:effectLst/>
                          <a:latin typeface="Arial" panose="020B0604020202020204" pitchFamily="34" charset="0"/>
                          <a:cs typeface="Arial" panose="020B0604020202020204" pitchFamily="34" charset="0"/>
                        </a:rPr>
                        <a:t>Hospital da Mulher</a:t>
                      </a: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extLst>
                  <a:ext uri="{0D108BD9-81ED-4DB2-BD59-A6C34878D82A}">
                    <a16:rowId xmlns:a16="http://schemas.microsoft.com/office/drawing/2014/main" xmlns="" val="10000"/>
                  </a:ext>
                </a:extLst>
              </a:tr>
              <a:tr h="1543640">
                <a:tc gridSpan="11">
                  <a:txBody>
                    <a:bodyPr/>
                    <a:lstStyle/>
                    <a:p>
                      <a:pPr algn="just" fontAlgn="auto"/>
                      <a:r>
                        <a:rPr lang="pt-BR" sz="1200" b="0" i="0" u="none" strike="noStrike" dirty="0">
                          <a:effectLst/>
                          <a:latin typeface="Arial" panose="020B0604020202020204" pitchFamily="34" charset="0"/>
                          <a:cs typeface="Arial" panose="020B0604020202020204" pitchFamily="34" charset="0"/>
                        </a:rPr>
                        <a:t>No que diz respeito às metas quantitativas, houve aumento contínuo no número de consultas médicas realizadas devido a oferta de ambulatórios com maior demanda para a Atenção básica, entretanto apesar do aumento observado, este indicador apresentou neste trimestre resultados discretamente abaixo da meta pactuada com média de 2889 consultas realizadas.</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A produção cirúrgica também tem registrado um crescente aumento nos últimos meses, impulsionada por portarias estaduais, o que tem levado a resultados que ultrapassam a meta estabelecida, apresentando durante o trimestre média de 172 procedimentos realizados.</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O indicador de partos de alto risco, devido à natureza espontânea da demanda, apresentou variações durante todo o período, atingindo média de realização de 141 partos de alto risco durante este trimestre, resultado ligeiramente abaixo da meta pactuada.</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Em relação as metas qualitativas, as taxas de ocupação das unidades neonatais sofrem variações devido à sazonalidade no número de partos realizados e à gravidade dos casos atendidos neste serviço. Durante o primeiro trimestre deste ano, houve uma redução na taxa de ocupação da UCI Neonatal, ainda em decorrência da diminuição da demanda por internações nesta unidade, refletindo em uma média de 71% durante o período, não atingindo o percentual estabelecido. A taxa de ocupação da UTI Neonatal por sua vez, apresentou aumento considerável ao longo destes três meses, resultando em uma média de 85% ultrapassando assim a meta pactuada em contrato.</a:t>
                      </a:r>
                    </a:p>
                  </a:txBody>
                  <a:tcPr marL="6379" marR="6379" marT="6379"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1278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xmlns="" id="{EDAEAE62-C296-FF57-969F-1081800A5482}"/>
              </a:ext>
            </a:extLst>
          </p:cNvPr>
          <p:cNvSpPr txBox="1"/>
          <p:nvPr/>
        </p:nvSpPr>
        <p:spPr>
          <a:xfrm>
            <a:off x="179512" y="0"/>
            <a:ext cx="1263018"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METAS</a:t>
            </a:r>
          </a:p>
        </p:txBody>
      </p:sp>
      <p:sp>
        <p:nvSpPr>
          <p:cNvPr id="6" name="CaixaDeTexto 5">
            <a:extLst>
              <a:ext uri="{FF2B5EF4-FFF2-40B4-BE49-F238E27FC236}">
                <a16:creationId xmlns:a16="http://schemas.microsoft.com/office/drawing/2014/main" xmlns="" id="{1F1F9422-476B-980E-94D9-5A1EA228471A}"/>
              </a:ext>
            </a:extLst>
          </p:cNvPr>
          <p:cNvSpPr txBox="1"/>
          <p:nvPr/>
        </p:nvSpPr>
        <p:spPr>
          <a:xfrm>
            <a:off x="4139952" y="461665"/>
            <a:ext cx="1263018" cy="369332"/>
          </a:xfrm>
          <a:prstGeom prst="rect">
            <a:avLst/>
          </a:prstGeom>
          <a:noFill/>
        </p:spPr>
        <p:txBody>
          <a:bodyPr wrap="square" rtlCol="0">
            <a:spAutoFit/>
          </a:bodyPr>
          <a:lstStyle/>
          <a:p>
            <a:r>
              <a:rPr lang="pt-BR" b="1" i="1" dirty="0">
                <a:latin typeface="Calibri" panose="020F0502020204030204" pitchFamily="34" charset="0"/>
                <a:cs typeface="Calibri" panose="020F0502020204030204" pitchFamily="34" charset="0"/>
              </a:rPr>
              <a:t>Conclusão</a:t>
            </a:r>
          </a:p>
        </p:txBody>
      </p:sp>
      <p:graphicFrame>
        <p:nvGraphicFramePr>
          <p:cNvPr id="2" name="Tabela 1"/>
          <p:cNvGraphicFramePr>
            <a:graphicFrameLocks noGrp="1"/>
          </p:cNvGraphicFramePr>
          <p:nvPr>
            <p:extLst>
              <p:ext uri="{D42A27DB-BD31-4B8C-83A1-F6EECF244321}">
                <p14:modId xmlns:p14="http://schemas.microsoft.com/office/powerpoint/2010/main" val="2792223644"/>
              </p:ext>
            </p:extLst>
          </p:nvPr>
        </p:nvGraphicFramePr>
        <p:xfrm>
          <a:off x="971600" y="844444"/>
          <a:ext cx="7344813" cy="2555318"/>
        </p:xfrm>
        <a:graphic>
          <a:graphicData uri="http://schemas.openxmlformats.org/drawingml/2006/table">
            <a:tbl>
              <a:tblPr/>
              <a:tblGrid>
                <a:gridCol w="1942824">
                  <a:extLst>
                    <a:ext uri="{9D8B030D-6E8A-4147-A177-3AD203B41FA5}">
                      <a16:colId xmlns:a16="http://schemas.microsoft.com/office/drawing/2014/main" xmlns="" val="20000"/>
                    </a:ext>
                  </a:extLst>
                </a:gridCol>
                <a:gridCol w="852947">
                  <a:extLst>
                    <a:ext uri="{9D8B030D-6E8A-4147-A177-3AD203B41FA5}">
                      <a16:colId xmlns:a16="http://schemas.microsoft.com/office/drawing/2014/main" xmlns="" val="20001"/>
                    </a:ext>
                  </a:extLst>
                </a:gridCol>
                <a:gridCol w="616017">
                  <a:extLst>
                    <a:ext uri="{9D8B030D-6E8A-4147-A177-3AD203B41FA5}">
                      <a16:colId xmlns:a16="http://schemas.microsoft.com/office/drawing/2014/main" xmlns="" val="20002"/>
                    </a:ext>
                  </a:extLst>
                </a:gridCol>
                <a:gridCol w="454904">
                  <a:extLst>
                    <a:ext uri="{9D8B030D-6E8A-4147-A177-3AD203B41FA5}">
                      <a16:colId xmlns:a16="http://schemas.microsoft.com/office/drawing/2014/main" xmlns="" val="20003"/>
                    </a:ext>
                  </a:extLst>
                </a:gridCol>
                <a:gridCol w="748697">
                  <a:extLst>
                    <a:ext uri="{9D8B030D-6E8A-4147-A177-3AD203B41FA5}">
                      <a16:colId xmlns:a16="http://schemas.microsoft.com/office/drawing/2014/main" xmlns="" val="20004"/>
                    </a:ext>
                  </a:extLst>
                </a:gridCol>
                <a:gridCol w="454904">
                  <a:extLst>
                    <a:ext uri="{9D8B030D-6E8A-4147-A177-3AD203B41FA5}">
                      <a16:colId xmlns:a16="http://schemas.microsoft.com/office/drawing/2014/main" xmlns="" val="20005"/>
                    </a:ext>
                  </a:extLst>
                </a:gridCol>
                <a:gridCol w="454904">
                  <a:extLst>
                    <a:ext uri="{9D8B030D-6E8A-4147-A177-3AD203B41FA5}">
                      <a16:colId xmlns:a16="http://schemas.microsoft.com/office/drawing/2014/main" xmlns="" val="20006"/>
                    </a:ext>
                  </a:extLst>
                </a:gridCol>
                <a:gridCol w="454904">
                  <a:extLst>
                    <a:ext uri="{9D8B030D-6E8A-4147-A177-3AD203B41FA5}">
                      <a16:colId xmlns:a16="http://schemas.microsoft.com/office/drawing/2014/main" xmlns="" val="20007"/>
                    </a:ext>
                  </a:extLst>
                </a:gridCol>
                <a:gridCol w="454904">
                  <a:extLst>
                    <a:ext uri="{9D8B030D-6E8A-4147-A177-3AD203B41FA5}">
                      <a16:colId xmlns:a16="http://schemas.microsoft.com/office/drawing/2014/main" xmlns="" val="20008"/>
                    </a:ext>
                  </a:extLst>
                </a:gridCol>
                <a:gridCol w="454904">
                  <a:extLst>
                    <a:ext uri="{9D8B030D-6E8A-4147-A177-3AD203B41FA5}">
                      <a16:colId xmlns:a16="http://schemas.microsoft.com/office/drawing/2014/main" xmlns="" val="20009"/>
                    </a:ext>
                  </a:extLst>
                </a:gridCol>
                <a:gridCol w="454904">
                  <a:extLst>
                    <a:ext uri="{9D8B030D-6E8A-4147-A177-3AD203B41FA5}">
                      <a16:colId xmlns:a16="http://schemas.microsoft.com/office/drawing/2014/main" xmlns="" val="20010"/>
                    </a:ext>
                  </a:extLst>
                </a:gridCol>
              </a:tblGrid>
              <a:tr h="293419">
                <a:tc>
                  <a:txBody>
                    <a:bodyPr/>
                    <a:lstStyle/>
                    <a:p>
                      <a:pPr algn="just" fontAlgn="b"/>
                      <a:r>
                        <a:rPr lang="pt-BR" sz="1200" b="1" i="0" u="sng" strike="noStrike" dirty="0">
                          <a:effectLst/>
                          <a:latin typeface="Arial" panose="020B0604020202020204" pitchFamily="34" charset="0"/>
                          <a:cs typeface="Arial" panose="020B0604020202020204" pitchFamily="34" charset="0"/>
                        </a:rPr>
                        <a:t>Hospital de Urgência</a:t>
                      </a: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tc>
                  <a:txBody>
                    <a:bodyPr/>
                    <a:lstStyle/>
                    <a:p>
                      <a:pPr algn="l" fontAlgn="b"/>
                      <a:endParaRPr lang="pt-BR" sz="700" b="0" i="0" u="none" strike="noStrike">
                        <a:effectLst/>
                        <a:latin typeface="Arial" panose="020B0604020202020204" pitchFamily="34" charset="0"/>
                      </a:endParaRPr>
                    </a:p>
                  </a:txBody>
                  <a:tcPr marL="6379" marR="6379" marT="6379" marB="0" anchor="b">
                    <a:lnL>
                      <a:noFill/>
                    </a:lnL>
                    <a:lnR>
                      <a:noFill/>
                    </a:lnR>
                    <a:lnT>
                      <a:noFill/>
                    </a:lnT>
                    <a:lnB>
                      <a:noFill/>
                    </a:lnB>
                  </a:tcPr>
                </a:tc>
                <a:extLst>
                  <a:ext uri="{0D108BD9-81ED-4DB2-BD59-A6C34878D82A}">
                    <a16:rowId xmlns:a16="http://schemas.microsoft.com/office/drawing/2014/main" xmlns="" val="10000"/>
                  </a:ext>
                </a:extLst>
              </a:tr>
              <a:tr h="1039724">
                <a:tc gridSpan="11">
                  <a:txBody>
                    <a:bodyPr/>
                    <a:lstStyle/>
                    <a:p>
                      <a:pPr algn="just" fontAlgn="auto"/>
                      <a:r>
                        <a:rPr lang="pt-BR" sz="1200" b="0" i="0" u="none" strike="noStrike" dirty="0">
                          <a:effectLst/>
                          <a:latin typeface="Arial" panose="020B0604020202020204" pitchFamily="34" charset="0"/>
                          <a:cs typeface="Arial" panose="020B0604020202020204" pitchFamily="34" charset="0"/>
                        </a:rPr>
                        <a:t>A taxa de ocupação hospitalar do HU está acima de 80%, sendo necessário a utilização de leitos extras não operacionais nas unidades de decisão clínica e nas enfermarias adulto para internação dos pacientes.</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Devido a sazonalidade e fatores externos o número de atendimentos de urgência e emergência pode variar tendo aumento ou diminuição em determinadas especialidades e ao longo dos meses conforme demonstrado nos indicadores.</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Houve variação no total de atendimentos de urgência e emergência, tendo um aumento no mês de março, principalmente nas especialidades, ortopedia/traumatologia, cirurgia geral, clínica geral, pediatria e psiquiatria, estando relacionados ao maior número de atendimentos de traumas, doenças sazonais, doenças crônicas agudizadas e maior procura por atendimento da especialidade psiquiatria. Consequentemente ocorreu variação no número de internações, saídas hospitalares, exames de imagens e análises clínicas.</a:t>
                      </a:r>
                    </a:p>
                  </a:txBody>
                  <a:tcPr marL="6379" marR="6379" marT="6379"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1"/>
                  </a:ext>
                </a:extLst>
              </a:tr>
            </a:tbl>
          </a:graphicData>
        </a:graphic>
      </p:graphicFrame>
      <p:graphicFrame>
        <p:nvGraphicFramePr>
          <p:cNvPr id="3" name="Tabela 2"/>
          <p:cNvGraphicFramePr>
            <a:graphicFrameLocks noGrp="1"/>
          </p:cNvGraphicFramePr>
          <p:nvPr>
            <p:extLst>
              <p:ext uri="{D42A27DB-BD31-4B8C-83A1-F6EECF244321}">
                <p14:modId xmlns:p14="http://schemas.microsoft.com/office/powerpoint/2010/main" val="175820249"/>
              </p:ext>
            </p:extLst>
          </p:nvPr>
        </p:nvGraphicFramePr>
        <p:xfrm>
          <a:off x="991386" y="3645024"/>
          <a:ext cx="7344816" cy="2016224"/>
        </p:xfrm>
        <a:graphic>
          <a:graphicData uri="http://schemas.openxmlformats.org/drawingml/2006/table">
            <a:tbl>
              <a:tblPr/>
              <a:tblGrid>
                <a:gridCol w="1942822">
                  <a:extLst>
                    <a:ext uri="{9D8B030D-6E8A-4147-A177-3AD203B41FA5}">
                      <a16:colId xmlns:a16="http://schemas.microsoft.com/office/drawing/2014/main" xmlns="" val="20000"/>
                    </a:ext>
                  </a:extLst>
                </a:gridCol>
                <a:gridCol w="852945">
                  <a:extLst>
                    <a:ext uri="{9D8B030D-6E8A-4147-A177-3AD203B41FA5}">
                      <a16:colId xmlns:a16="http://schemas.microsoft.com/office/drawing/2014/main" xmlns="" val="20001"/>
                    </a:ext>
                  </a:extLst>
                </a:gridCol>
                <a:gridCol w="616017">
                  <a:extLst>
                    <a:ext uri="{9D8B030D-6E8A-4147-A177-3AD203B41FA5}">
                      <a16:colId xmlns:a16="http://schemas.microsoft.com/office/drawing/2014/main" xmlns="" val="20002"/>
                    </a:ext>
                  </a:extLst>
                </a:gridCol>
                <a:gridCol w="454905">
                  <a:extLst>
                    <a:ext uri="{9D8B030D-6E8A-4147-A177-3AD203B41FA5}">
                      <a16:colId xmlns:a16="http://schemas.microsoft.com/office/drawing/2014/main" xmlns="" val="20003"/>
                    </a:ext>
                  </a:extLst>
                </a:gridCol>
                <a:gridCol w="748697">
                  <a:extLst>
                    <a:ext uri="{9D8B030D-6E8A-4147-A177-3AD203B41FA5}">
                      <a16:colId xmlns:a16="http://schemas.microsoft.com/office/drawing/2014/main" xmlns="" val="20004"/>
                    </a:ext>
                  </a:extLst>
                </a:gridCol>
                <a:gridCol w="454905">
                  <a:extLst>
                    <a:ext uri="{9D8B030D-6E8A-4147-A177-3AD203B41FA5}">
                      <a16:colId xmlns:a16="http://schemas.microsoft.com/office/drawing/2014/main" xmlns="" val="20005"/>
                    </a:ext>
                  </a:extLst>
                </a:gridCol>
                <a:gridCol w="454905">
                  <a:extLst>
                    <a:ext uri="{9D8B030D-6E8A-4147-A177-3AD203B41FA5}">
                      <a16:colId xmlns:a16="http://schemas.microsoft.com/office/drawing/2014/main" xmlns="" val="20006"/>
                    </a:ext>
                  </a:extLst>
                </a:gridCol>
                <a:gridCol w="454905">
                  <a:extLst>
                    <a:ext uri="{9D8B030D-6E8A-4147-A177-3AD203B41FA5}">
                      <a16:colId xmlns:a16="http://schemas.microsoft.com/office/drawing/2014/main" xmlns="" val="20007"/>
                    </a:ext>
                  </a:extLst>
                </a:gridCol>
                <a:gridCol w="454905">
                  <a:extLst>
                    <a:ext uri="{9D8B030D-6E8A-4147-A177-3AD203B41FA5}">
                      <a16:colId xmlns:a16="http://schemas.microsoft.com/office/drawing/2014/main" xmlns="" val="20008"/>
                    </a:ext>
                  </a:extLst>
                </a:gridCol>
                <a:gridCol w="454905">
                  <a:extLst>
                    <a:ext uri="{9D8B030D-6E8A-4147-A177-3AD203B41FA5}">
                      <a16:colId xmlns:a16="http://schemas.microsoft.com/office/drawing/2014/main" xmlns="" val="20009"/>
                    </a:ext>
                  </a:extLst>
                </a:gridCol>
                <a:gridCol w="454905">
                  <a:extLst>
                    <a:ext uri="{9D8B030D-6E8A-4147-A177-3AD203B41FA5}">
                      <a16:colId xmlns:a16="http://schemas.microsoft.com/office/drawing/2014/main" xmlns="" val="20010"/>
                    </a:ext>
                  </a:extLst>
                </a:gridCol>
              </a:tblGrid>
              <a:tr h="208575">
                <a:tc>
                  <a:txBody>
                    <a:bodyPr/>
                    <a:lstStyle/>
                    <a:p>
                      <a:pPr algn="just" fontAlgn="b"/>
                      <a:r>
                        <a:rPr lang="pt-BR" sz="1200" b="1" i="0" u="sng" strike="noStrike" dirty="0">
                          <a:effectLst/>
                          <a:latin typeface="Arial" panose="020B0604020202020204" pitchFamily="34" charset="0"/>
                          <a:cs typeface="Arial" panose="020B0604020202020204" pitchFamily="34" charset="0"/>
                        </a:rPr>
                        <a:t>Hospital de Clínicas</a:t>
                      </a:r>
                    </a:p>
                  </a:txBody>
                  <a:tcPr marL="0" marR="0" marT="0" marB="0" anchor="b">
                    <a:lnL>
                      <a:noFill/>
                    </a:lnL>
                    <a:lnR>
                      <a:noFill/>
                    </a:lnR>
                    <a:lnT>
                      <a:noFill/>
                    </a:lnT>
                    <a:lnB>
                      <a:noFill/>
                    </a:lnB>
                  </a:tcPr>
                </a:tc>
                <a:tc>
                  <a:txBody>
                    <a:bodyPr/>
                    <a:lstStyle/>
                    <a:p>
                      <a:pPr algn="just" fontAlgn="b"/>
                      <a:endParaRPr lang="pt-BR" sz="1200" b="0" i="0" u="none" strike="noStrike">
                        <a:effectLst/>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lnL>
                      <a:noFill/>
                    </a:lnL>
                    <a:lnR>
                      <a:noFill/>
                    </a:lnR>
                    <a:lnT>
                      <a:noFill/>
                    </a:lnT>
                    <a:lnB>
                      <a:noFill/>
                    </a:lnB>
                  </a:tcPr>
                </a:tc>
                <a:tc>
                  <a:txBody>
                    <a:bodyPr/>
                    <a:lstStyle/>
                    <a:p>
                      <a:pPr algn="just" fontAlgn="b"/>
                      <a:endParaRPr lang="pt-BR" sz="700" b="0" i="0" u="none" strike="noStrike">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xmlns="" val="10000"/>
                  </a:ext>
                </a:extLst>
              </a:tr>
              <a:tr h="1807649">
                <a:tc gridSpan="11">
                  <a:txBody>
                    <a:bodyPr/>
                    <a:lstStyle/>
                    <a:p>
                      <a:pPr algn="just" fontAlgn="auto"/>
                      <a:r>
                        <a:rPr lang="pt-BR" sz="1200" b="0" i="0" u="none" strike="noStrike" dirty="0">
                          <a:effectLst/>
                          <a:latin typeface="Arial" panose="020B0604020202020204" pitchFamily="34" charset="0"/>
                          <a:cs typeface="Arial" panose="020B0604020202020204" pitchFamily="34" charset="0"/>
                        </a:rPr>
                        <a:t>Considerando que em 21 de dezembro de 2023 foi publicada a portaria nº 2.642 que habilita unidade de atenção especializada em doença renal crônica (DRC) com hemodiálise o estabelecimento de saúde Hospital de Clínicas Municipal, foi necessária alteração de atendimento deste público de hospital dia para ambulatorial. Dado este, que deixou de compor as saídas hospitalares. </a:t>
                      </a:r>
                    </a:p>
                    <a:p>
                      <a:pPr algn="just" fontAlgn="auto"/>
                      <a:endParaRPr lang="pt-BR" sz="800" b="0" i="0" u="none" strike="noStrike" dirty="0">
                        <a:effectLst/>
                        <a:latin typeface="Arial" panose="020B0604020202020204" pitchFamily="34" charset="0"/>
                        <a:cs typeface="Arial" panose="020B0604020202020204" pitchFamily="34" charset="0"/>
                      </a:endParaRPr>
                    </a:p>
                    <a:p>
                      <a:pPr algn="just" fontAlgn="auto"/>
                      <a:r>
                        <a:rPr lang="pt-BR" sz="1200" b="0" i="0" u="none" strike="noStrike" dirty="0">
                          <a:effectLst/>
                          <a:latin typeface="Arial" panose="020B0604020202020204" pitchFamily="34" charset="0"/>
                          <a:cs typeface="Arial" panose="020B0604020202020204" pitchFamily="34" charset="0"/>
                        </a:rPr>
                        <a:t>Em relação às consultas ambulatoriais médicas, a média do período por especialidade foi de 1.531 para a Ortopedia, 1.083 para a Urologia, 845 para a Cirurgia Vascular e 698 para a Cirurgia Geral. </a:t>
                      </a:r>
                      <a:br>
                        <a:rPr lang="pt-BR" sz="1200" b="0" i="0" u="none" strike="noStrike" dirty="0">
                          <a:effectLst/>
                          <a:latin typeface="Arial" panose="020B0604020202020204" pitchFamily="34" charset="0"/>
                          <a:cs typeface="Arial" panose="020B0604020202020204" pitchFamily="34" charset="0"/>
                        </a:rPr>
                      </a:br>
                      <a:r>
                        <a:rPr lang="pt-BR" sz="1200" b="0" i="0" u="none" strike="noStrike" dirty="0">
                          <a:effectLst/>
                          <a:latin typeface="Arial" panose="020B0604020202020204" pitchFamily="34" charset="0"/>
                          <a:cs typeface="Arial" panose="020B0604020202020204" pitchFamily="34" charset="0"/>
                        </a:rPr>
                        <a:t>As produções de maior volume acerca dos procedimentos cirúrgicos foram da Ortopedia com média mensal de 239, a Cirurgia Geral com 186 por mês e a Urologia com 130.</a:t>
                      </a:r>
                    </a:p>
                  </a:txBody>
                  <a:tcPr marL="0" marR="0" marT="0" marB="0" anchor="b">
                    <a:lnL>
                      <a:noFill/>
                    </a:lnL>
                    <a:lnR>
                      <a:noFill/>
                    </a:lnR>
                    <a:lnT>
                      <a:noFill/>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1"/>
                  </a:ext>
                </a:extLst>
              </a:tr>
            </a:tbl>
          </a:graphicData>
        </a:graphic>
      </p:graphicFrame>
      <p:sp>
        <p:nvSpPr>
          <p:cNvPr id="7" name="AutoShape 11" descr="data:image/png;base64,iVBORw0KGgoAAAANSUhEUgAAAc4AAAB6CAIAAAC5qCQwAAAAAXNSR0IArs4c6QAAAARnQU1BAACxjwv8YQUAAAAJcEhZcwAADsMAAA7DAcdvqGQAAJzXSURBVHhe7L0FYNy41rBtnPFgmBkabJsypMzMzMzMzCnjlpmZKYWkadMUkxSCDTMzDJP9yzNT2i0G7/f+efbedCzL1rHg6BxZlmCKoqAaaqihhhoqE0T7bw011FBDDZVGjaqtoYYaaqh0alRtDTXUUEOl83WsVkWS169dy83JhmD1fzX8D0Op/6vektLIAMM1VaWGGr6DJEk2m92rdx8TExNt0LeqtrCwoEXLNh0694YRpOZd2f84QMEp5HKcwajGkgIqVqFU4Hh1yqABRVEK1O5qzQoERdUiVJ8MMGi4CKlSVWNhIGohVCqV9rg6AJkAigMYjtrj6oDNZt6/e3vDmuUDBg7UBn2rarOzMlev31qvoaefz311QDW3nxp+Doxh2KhxUy+cOSqXy6uppGAjY5Mu3fucP31ErWqqq7bQSavrMGjl1SWGVga1AP+/lkHt6FS3DHRlADIg1VgQzi5uJIU0rGM7aPBQbfBnyWhysrNWrd0sEInd3evWa9BEKpVqwmv4X4OvwzlyYC/QdDnZmVNnzhOUirQnqhAmk3n00G5TM3OlQjls1JjSkmqQAYBiqEwqHTagc9/+Q6fPmV9SXB1ZQTCTkxJmTx21YOnajp27CwXVIAOXy3n65NH2zav3HDzj4OBULY1XR5dz+MDem1fPX7r+mMliqZTVYNuCprFozrSM9NTTl+/JJJKq9zFAN0OSqrOnDpuaWXTt4Dlg4CDtiX+p2hWrN5IQAmqtZytPibg6vYAafoGePrpu1YaS4iIOh7t+8/riomooKYKFrlg8n6JIe0fnWXOnFRVWT23BMFQikdZ2NJg+e9H6zWsL8qsjK9hobFR8y8a1Tl64PWBQn5LiapBBRwe9dePe2OG9AwKjXd2dq6XxGhig61Z77d25KTK+gMVmKatD1erro4P7DkhKjHvxLkwiqobxHGBNk6Ry7cr54GePzq1+o2q79ejbzLONRCLWhJcb2p8o2zOX/coKRO0OVbsU36Krx9u8fjUoIBzHV67bXFIs0J6oQgiCtW7VAhRFLK1sp86cU1xUYTL8VaFjGCaRSBrXsZo0be6q9RsLC6ojK1isuJiojq3qHj55pU//waUl1SADn8+7d/v65HGDfJ5/dHGtU3GN9y/Q1+dt2rDm0N7t78LTWGy2UqnUnqhC9PR4o4b0TU6Kf/IyTCIWV32z1ajazRuWoyjWvVPLb1VtuSZ7weB+GAo00U+hIBhBGQQTBQ0IQTH8l5H/BYziBBNDkYoacgESYBjQTjhon7T6/ANASaEYg8HEQXRwMdAs2hN/gPp5sb943oqGTh/HUeSLzLA6AEP+8OErEVC0oGB/JEZFF/qPANVWkw/a42oBUQsB6mJ1iaGunxoRQOvUBlYZnyunJmFQMzH126xq4HM20GqhUptGOVQtDCmlYqFA8nM/AcbZzOLYGzN7jHwYX4iiSlHpnzo2KM5Ulb5d1WPgcd9onE+Uq0NQo27ckEhQWlpaIhJJgAL9g+aMsnWoNyeWTR2+IRVGSbFILJFTMIwz2Swm/qNBdwroY4LF1nQoKoVEWCpUVnW3+gVKJgZPWyJTKTV1GPyViktKS4UKkvpvhQIajkUwq6q2qySlAolcSb9C+AZQ6IqiVyt6DDztH4/zKqDQfwh4RrkUVAOhiqqkFH4PMFEopRyUTqlIQiL/tT9ARUJBRWJgSCVVHwQ0B1gpBAKUloBaDdT+T4oeYRBsJo7+qLaXCzloHKUlCpXGiVGKBUIZfaA9W4VQcnUzAf8TCkW0yv8ba/CvKHNtwzi6ZMC+2aP6rkhBcMZX0+k7EAyRl6YGBb8pQpVBJ+b2bDwxQo4QQOf9DmCBUor80ODn8VklMI5pQ8sMgrEoQeD57b2aOTWqY929a+8bfvFKlP27XIUxBpQf/zHwZQzJzv5nQLvJC88rdNmFKeHRKdkk9J+rYZSSFMZGhWaXKDl6RKy3V6+6/V/kywhaL1cpwHxnoMUXl3Xu2Mpj4d5rJJPACC6WF7hoYP32rbtdD84guMS3woPqLsiJi4xLlCjhyta2CMZE5KGrOnbZeiEQ1eF8WxXoWYbyvI/BAQnZpRVQ6D8CaA5cnLh9TMM2bTo8jJPzmL+vihUOzGAgwuSTyyc0q2vVtFP3U4EZGJPxXa7DKCQtiY8OzSiS/Nj2Lx+gduDyvMeHF3Rqag2aw8BBkx4GxeNM1r9tD1AXSGl6fGhidjEtUkUBA3NE+Xjn0I6t6q679Bbnc1HJ++X9+x/zi2N9Xy0rG7qZYCWXVvRo17RWk9pW7Vq2PnXLW4qy/tTn/UvK3rGDzJcU52Vn5MsphM3h8Lgcji5P34DHYWC0441gHB2ugR7G4bDZEBtRQoZOTTr09NRFKGBNcHjqmCwcxGSweXoG9CGPxVCPHCMsLjjEuFw2C+KAHpUiKZTJ4avj8HnqCoEwuHweONDX5YHuGMYJHX36LJegbwgUJA8c6vOYuHaCMM5iJj3YvGDpOql1g/bt2vBLgxbPnnInpIjL5egY8AgcIUmYpUPfHCYhJkcrD303ksKYbA6XQSlZbu26eDZxMcAp7219x2+7xtTlEBi482fhCRxjc/CcgJljOl8KlRjzcB2LOu17tTXlsLk6BJuBkuBWBC0wBtOVjZbQgKejw8XA81AQzqYPdXkcBGSBJn/LBagsytK8gvy8nJc373wqQfhsMuLNgzcR2aW5yWmZhSoMY7C5IEV9PR4TQ7h8btythYNmrclHgbAIyqCzhZaHy0Zp6SoWYMXI8tMzCkslCBMBCTExmCIRti6PzwU1B2VDXNqMqvBkaWAGDqeFPngSUkQV5r5+85FiMekKg7P46uIA/+OyGKDQEQZbE8Lnsyt4MANGOUzV66tb990Ibty2u4eO6MHZOyWgRuAET0+dIouBsziskg8Lx7c/8brYzIBb0VmBMHDlq3MLZ3mdIaxatWvfmsy4vnzZ4lfJYrYOX9eAh4PygTCuPo/H4+ghhQcXtF964YO+IQeUUkXJAcOkqLAwPy/39o1LqcUQjijys7JKJHLQMtBvch70MkwuT1eHB2oDsGy4OjwddsVO4qabSWFmmhQ3a9qxk5OxcOPM8YfuxKAcBspgaVUKE6MgmKXWV+B/OhyizAZ+OWwHWp3iDCaTgcle3bmYTpmxs4JD8qB6A8a1q2WEinMfnDwWmaVjo5vHhDBSRXGNbJzchBwUXCN5dOnQx9hcj47jOzS3iX523O9lvARm2Hcc1qOhI0clfHPn8MsIka0dF4FAbw8zOEhRqO/lm34ZFGzr3LN7P09GYejVqx8QHIotkPQeNMZZGnb00s0cJebWe1zXelZUWszV3aejSP2OA8Y2sNVRqmCGKvPu1fsCy94Hb90ZYA2FX17Za/RGXz//bo617hzyrTVopKcz7n/kWBrLo++wFrGPD/oFpcphlkv3sQPamoG+CJQuSTJMHd1RI50Pd488Di0ogu7v2W82dOgwceCJR8/jgPCOXUd3cyHuX7iQUyB8cWH9ad0ZdQwd3euzocy3B0772nSb3d7NIOP99V1viwePHGUli7i+92qMlDIyb9ljYDdTLpny9MrlF8GEU5vhPTrxGQpVBcy/Bl2arqM1loXFvAnN72bKDHn3gteinfWLTBKCmUw42ff2lRdvlXybbmMmmMfcv+4TJU1nHN65bfzEOfrFD8/eeFEAwXoNuvXv4KlDipU/GHIoDwjOZALHVJAadPbQyzojRjeyUT7ee7jYsnXHJsxK9OphCFGR4c+9Ge0mDKVevnvzOH1Ke1MmW5kZeHLn/UwVPQPfoemAnl0byGNenLvyMEUFWdp36tanDR8VKypqRjwMowpZXlayiKE7ZMv5/qYSv2fxOAnD+fGXD1xLEEpsOo7pU1//wflT6Xli+fUtJ3SndPL0wEkZWUEaBigzZfG7S0fuWXjOOXpue0tb6PWZiYPHX34eFu2gKLp3I6ndtFH2zLSrG+6wmnfQy7j+IVlcrDi57zTct3snHVSmrJh8IBUqHXc7t/x8v5P3wrz6MHEGA4MRnIOVxgbcuKrOeYeuvQc2D7+6JbjUvO+QodZw9pXjlwuM2ozv5CFXKiqu96MUMrR21zlnz01nRL0Y16PbnXNHRw3aY5QSePjqnTwVo3b/yX1qEY8v7HiXUIDACN+986guTVBKVYbvZcrtpsEIg6F8eWv7jmeFDEF2KQQZx5D3zqwsfvjPsvk7CiCIr2tKQWY8Hhpz++j6rUUXxvfKvbh24eK9xXLI9F2R7YlltzctOfKxENyJ4Zdif/2YbcKN9bMXRghBh2bKgtB6XK4g6dWW2WMvhGSCOCjzVhZ8aVKb3Bvbpr0rIKVEbfuGdV/tmbv+6QdwluebZX95afjRJavOhNub6RvUbdfAsTGwE9HC5HepAqum3ZobQ1m5KrN2fRvp7AMmX35GyeHdmwY06tOxCfvZoe3PTaZ3HWZ2YdXCS4kScDfOm0L32xsZOArMZgaz8OLmVeENpvawevA6XghBAXsPkp5d2wRsXHzwPS088SrPaG3neze8iwVQiPfhSx5t9U3fbVz5fPXl6dePboFlnr0a93pzcdHh94269W5/Yt2IHXejZOAy6GRUwbnlg5WLVi6JEHHrehS17tDFg4BBSdIny4dSJjZv3M4w7PXbJ48SPRyf38tpPqVzevBNnIXlhNxaPWvKk6w8kKMhOawxjgF33yYrIejq3nUN+gwnzm9df+oFfQu9p6wzV8Y0N1OJ5RVWt7XAOJMhSAvYv3v75HaDW7tLHu/Z/KkJ3ratU+WpWhjCVYrEV69yG/bt2du4+Nye94lpcieb/EM7l666+FKjQ1rNrNuuMX5g/ujjr1LoEORCQumpRTPboKW/eCfxN5AqKcpr2Hq49akpywa3ej1g7uIFYwygpGOrZmy680wKPLDbMawdo7xv3cgrgfJ8Tpwwrde+dWOmosJULYJhyrSIwEJeh9m965pDuXkq60Yj6+qczinMT3n7cM9uf+txY1yYaZe2bTSYw7GOOR2TrYCyb+1F+G279jDEK0rVQgqp1LT+qC5Gt65e2D2mzRQCBU2bJcl4t3Pe6FNvUuhnRa9kKs+6Z93bfKTUseNIOzjk2KYlhjOeTemOKRSKCqyNwLJVycXF+ZC5Zas+HW3evo5KjQm7sWjitlcR4Czfv9Dl9GT/6zvPPM8Gh/YjLcf0aAUryjJ1ugIqNgWhLESu5BssvhuwbUa3oof+abnxD+94Q7YTrvmH7JjXiYRkKhVF+9pcE1bex4MHz7LdF9/yvj++mXFBMdRzxqZ9F29smdmXH/42IS3pzdObcfIOB2+GXtozgQWpUESR8OLq9RDOisOvnj2835kbc+vujVyZIRuS1+6x9PHTW/UFz7Y+je+14NDhHVO5scce+McnJMXKTDzmbT7Wz9NBJZcCiwGSyYWUkmIxgFGjHqJAcARDUAzFmTqQPouBUhRwYPV4HOA8sfsv2LX/0o31Ezpjgc+jsotgemQZXISwdXgMTLffwuMT25gZt5l24/L5unqKdpO0wnOCfeMpjw37NtmY6w5Yc2vfzG44pGRDhHG99gM7NC32fx6X9d77SUn7DgN1ih4evZszbLV3wItXE+ogj+8ejY7LicjIrN975rpVy+z4CnlFvUqj5KSOR5fmvNgPT/3v3Q1iOzav78wk5cBE+uhz7kmR2bKDV1ePcX1/eY284cZtkz3ZTu3/uRnc2xl37TB+99lrBzbNcSmK/vghVk58P5JYQdB5irFA/hM4cE1Rjp4+n0tUnJP6A4B2l8W/CS6BzWxMDG0aGCR+8HsfS5amPwxNaDXz2BmvyVxzp54925W+unDuFTlr1zN/P98BFjl3757PKMXoN0MVAymTKGzbTTh0+VIDhujajplTZx5MiHt7wu9tnZGbjh9d65R769YH5rLdR1ysuN0XXzy6eDAuF1WEl/MFmJIrZQxQ/RFKoaLocUkY+H1SiQxlcnUhXQYCUTDOI3gEx3baprOda3Pdhm69dnCjKSqSVtxMWZhSSDC9QWMmc5Leer/5hBEc4KmnBt64/Iacu9vf/4lvf9P0mzcvW/da6iEpjPoU+TbIN11Ud0jXOiqyct40U/QgBcZAge2YE3TvcHBG38VHDm6dSITuO/tGtfTE65NLZ5hAup3bNsHpsUDtRX9FhdgQpEyOObj06NurVX1XBwMIJoUFqSVi/cZt+rTxaNm2qT5EaqfYIQgkLsmlcNvOnXp27zFs0hhHJhkT/fbhnZvBUSlyiMmQCbNy8+A6TXv2rtu2e3szCIdlkqzkeJl1/W49PUG/2rSenkJWLJOCusd1atW9cWNbpDRPhpDJ7/0CQgR127e3sHWfOGdXL6u8zWunXY9Ixxk4DDKGw9Yjlfnh4WkQYm6CCeNDoksVBqbWXIZCCSkQJk8f44GmT8IQLEXjol88vH37QyxwKHH1OOoX6BiGlk7mejhh6tyiuY0+RSXEaoVXQCjK1LO2dyCYuE3ddu5mfOAkUZBcDlm1bltXKn1598LdVIZBhx6d4biPeXpO7bp3b9XSs3VzW1iRhruP37tkiuT9/tm7D6TLYfxvppT9Cgr0K4TnoNGc5PfHT112atW5iauJXKai5PLCogIILg5++iBaBII7WJuYWZrxUL5p41ZuNmwiOy3G9/bFV8ERxRBoj3AF1mygXlEGrqOnA/o0Ur1kAAkpUEJHn8UFPytTzQJgnEUlhX3ISY75Z7xHs55z01VFgUHvhGwLDz3e8/1TJ6w8rWfTooWzSW58pMSsTpcebdu079iikRmlLJJKaNunYoARWCnMSE+0azL0buCnw9Ncg57uf/QkHmKR+TGvnr5MtGndsaGTjZWVLYvALdxbNXQ2RsiKMiVpKFKFmpnXEgsTImMFHNRUF8l5/yAkj21rY4EhchWkxNksPQ6hAqUDM8ztnPU5qI5tg2b1LQhYWaHrCsBKqdCowYgRbdnely+nI0wmpMxLjhODnO/Zpk2Hjp6NTBXSPLZhm1ZNS549e/zswTO9jgOb2OiToMlWKKDWYUyOvhFEKNI+huTweVYMSiiFlEnv/F6Giet36uhsbcAozHh06WX7VWeWDGkIySRlq6flbNWg7ajTpehxMKUMkilUwB5X6VrUsdTPfnR67c6j249czYAQtV1EUSoVpGdgg6sifY5s2Lhuwz873r16sP34TY5eHQ97Ewy4vCzdWg728PvbW9cf27D1UDQkQ3DC0NqBSH12YMs/uzatvfmsyMDcSZdNlzpJKUUiSMfGQY+kjO1qN2zWvmOvBZ5WyjyV0YRZE8zlwddvvJWTGELKlUauvVu65oUcW7ti54lD+1YtXZ9q0KDPYE++HFT81OdXD+zatvlpShrG1SkOveB17LGheb3atoa0nqVb2JdnpP9RyiQyBVQS5Xfqom9MsPeWY1+EB2dVcolEKRIE3/7nzrskCiVgeiRI5tC8s7406/TxUyr9po3q6DGM7PSL35/f7bXnnz1nb4fiBh5ocbxRk1HjuttF+5x/E1JMVNRwJUVbLaYu7evpffoQkeHcqL05oZBBKohgWVjZIUqiVu1GTVp179t7koupqlSkEmd+unDySmTIq/3HDubJHBrVtmfT99DerCKAMSZWlBB48eilFJmMyWIRGAuBkp6c37tr87aXWVmgqwWR6O/oKwMYY5G5r9+ESCwbDhg8atCIES1q26Q9849IyZYpdVv0mzBq4podG7e7G0JMMwdO1qvj23fu3r7pyqMUromrAQ+qKLsSRhgEWXJr16R5i7aeuXD+RUYR6LcdG7gakAy+uXODpm3bdZvcpamDUlKkEItCHxy+/CRChTIrcAISpVLihu7NPPC3V7ZsWH/kyO5NG9dtExp5tm/hwsEgORR169C+PdsOhsmFGIYqpGKFXJURePXUtRelJPMPpg79MaBrValkONFn2AQq4lmkKBPGCX0rR5DzR7ft3L1t09XHaRyjWqbm/HqeHT88PHb3aW7zls312ZCygpfTAa4OnB317PSh41uXTTv8Krdxp1GNGlhx5JSJQ+2GzTt07L24s7v8yPqptzMleuz8h/del5JlnAFc9lYNtJBSLpVIZBQMKWQSiVQGaiOplIkhgRgy7jVqgjn2dNPCKX5vSo0RlVxFqRQysahYqus+bdJUVvj19SvXhqRbeLRs0tIWv3Z46eqLL6Q6cpGYaN5rQgvH6APrJ5+6mmDEpIplSIOu06d0M760f+6CFeuy6k5YMGekAVwkEIhkCvqDFL06fRYPa+d3au2CmRMWzVocnp/vf2zxqDELwgrse3VsisMKoJFlYm77GV6Duxo9O7Bw1uzZN16nMFgQKZGyLNv36ev2+vy6RcuvQkwCVol5tZq3tJCd2b3A6/Y7lY4KGKYquUwilpHA65JKgJMFsQin5vVLwu4tW76/yLplZ8cvwpNKkZzj4OpmQ704t+bIwwgKQ6WQRAl8NdsWHYwKMtLSzNr0s2VDxg1HLBnX3PfKqnlz5wUw2i9ct8ZG5L94aM+VW+/b1evfoBZfVjGvYIDAIpFIyjV2cK9dC4JMGjRyhUFxQcISGdKo1/TBdZBDa2cunDNx1qIjWShq36w5NzPkwJL5gUrbHs3dgr13zN9wJltPRQIdU3EWHZPLyAg6N3fFrhiWY/16dS0tW3TvYvvsxIrF6+7jbAKh5KA3lkFiOTDjKixRLQiDKUmO9n/zss7QjScunD19/vymOQOpxBv+ITkoivDYXFc3/dSY4IR8WZ2OU2b1d7h5fOH8xSuirIcuWDDNFJfKK0jVUsD/5RjXr1cr/MLS2VPHnfYlx83watO+88zRg2Lu7Fo4Y/yiueO8P2TwXd1rOxJBVzbuvRkMEUQFzviiQJ1GbYas39OlFnl+3dR5S1f4U82XbN7S2JRnVa9723rQje2zvY6H6HIxhVyK6Jq6N3RIfXZs7d5rQoygv+SpIIDGkAHEkHWLQf1aWJNZacUyyK39pNkg548tnL9kRYzt8AULJusSkFO9ZkZZsQmUVWvPxkylpCINaxoYQeWp766tmT5p8/HXXceunzO2lYlD1wVDWvkcW61WKUvfhsXHZSfIFbEHl02YvumCAGGUbTaYenqVmr/8MBdGcTI3Jjw5D3f3dCmKCM4hjerUd5SlR3+KETg0b2jGVMWEvUwvJGztrERZGTq167KKEmOT5C6eDQ0xccT7lzkCyNK5eS0bds6nkE/pBYShPkMhN7CpZ2/MSo1+E5cuNrN2gQtSKXMXF1tDYXbsh4hEFcU0cWhY20lHUpAZ9TGCaVvf0UIXhVGlMPfDhzAJMJlh3TrNastTw8OTcgl9+4YNaxOQXOP14Ey2MC8kJDJDRbJ5rMLLmyf5pbmsPH6jh4Po7bsYtkEtY7SoiNJ187ApiHwfnVXMMtLH5Spz57pIdkxiFurewj4n+GMpy7JOAxtFYdLHd/EI36Zeo1qiuI8RaVrhDa3r2Zgz0qKC4lOFVu5NDKHcqMhCu6YNTNh4ZtzL2HSJTZ0WNvosULgqYeaH0AiJAtExq1ffw4wsSf/wJqhQgVm7Nne20VHKf+Mi/cGHucBalyWFBJey7erWti6MDYlJV7h7NuarcsLexHCd6rraG+YnRIfGJYGoTK5V3UbOBFkQHvSxWKFf17MBURAf/CkZ5uvxUBlb39nBxgCYx5r7fqFsH+YiGCLKSQj/lKzi2Xp4uOgzyMKsyI9RGXwjZwMqrxQ3dnRgRb/8xHWua28O+q7fDw3++Ye5MIIpRTlRYR95Di3tTDjADVOVpEYkJsOCjMMr11NtJ3RyVlw8cMp93EGvub0UGdHB4bEKFW5g06Cus55CLFX7Nz/mbz/MhVHgqRclfviQLiXZhla169ThAEdQXhL6/mOJVAZBLLs69W0tWBkx72KTSkwd6jtaG/zWlvu7D3OBac1kFCVFhccngyzWs3St7eIAy8UIiuYmv/uUVGRk4UoI0mX69q7OpiUZ4SERmXxTFzcXS+yXKzT+8Ye5QLup0iM+FMImrrVtGQhSkvQxNLHQ0rWRk4WeOD/xvTrnDW0b1HHWU0qVKnFO+IdwMce0vkc9NixV/XIyzF9+mAuaiTw18l1KgRT8ZuDGtRvV02OTChJRCnI+fAyXqlQwauDmYVuYFJ5VJAcXMPXtPNzt6fmAmhv8h198mFtmVUu7lgwWh4mT4lIJxuHhEPB4JDCDzWahUoFQAaFsNhtHIblcgeCYQiQiMYJFIJJSoQrBQSQMgWg7UaZisDmguyRVtBwKqUhGO7hcJridAtwDp2RiiVyFq71NkMfAjgbHELgDl0VKxVL6FRKMMhhslsbrJsUCCQwiMxDgn4hFYtrvUxcNuDlOx0JhBGQwlBl5d9fiQ9bjNk3pX59BQaRKoaTo1wRisZzB4YCkgPEByhTY4eAhCQYlLpXiPC6qAgEyBDw2GwdWOrAZMRaX9a3wSohg08IDS1hBgcfE6KwgISabR+CQXKIWGAZtjckGIsKQChjcYuAW0I8DHk8hAzki/61B92drIMBMDhcl6fvjLC7BgCUCgZKev8siJXSWMlggl+j5J+DZRUIJhTA4XAKFSJFQBOEsNoGB6kRSsEoBykjxX5HKpmpBZUPBzdkgy5SgdJQk8BrZbCaqUipUMAar5FIpyeKzVMCPoL8l+00+AP5iDQRQRChd8Ui5WArKCWQQztIzwpPu7xoydHEaYaCDS4UlyOB111fPaI9JlEy1DadUAEfgN++7/3oNBFCzUAZB13qQ+SopqCoqCsFAyyE0AwVSsVAmp+g6wwCVCviNP8j/f/H3ayCAnAcVm05QpQBlLAXKAzQlJhCLASsVwPIFLRBUFAXO5IAWTbukdEX9lRh/vgYCKApQOTEKJCAF/gtOcNhMBDQtqYLEGAQbtKjPOU/S706ZbA4ToZuziG482nv8mL9fAwFmggarnodFUSSdJCiMf6kU0MyZbHVbAV67QgT6Xfrnj/k7VTtk2JiWbRpWx4IVVQfKAA42BPR0JXyMU+nocaFVq7fk5eXo6upt3ry6WKgNr0oIFrRw7iKFXObq7jFv9oSi6pABgOGQWAzVsuTOmrdss9eKgr8VA4UYCtn9U0cuPvEH5lLjtmPGTuqtzwBGpPb8n0CwoehP6UDdn7/2cPDAriXVkRU6XOj6DZ/hA7sEhia717aplsZrwIVWrtu6e+v6+HQRmwN0pTa8KtHnQn37Dk6IjwmOCJWIaJ1exYCuALjRyxbNIUnqVyt7rVq3hf4qWyKysXVQKGiD+f8u9JL1EEW/BNcG/L8Di8V8/vRJm/Zd/P0ete3QCZg92hNVCI7hQW9fNmne4n3Q6+YtWlWLDABQiMD7OXpwV916DTt16QYsL+2JPwdGmASBo/QbH5VKAezqL57QH4LheH5uzqXzJzp17VW7joeUHgSoagiCGRke5vPo7tAR441NzKql8QL3xM/3cciH4MnT5wN/i6yOfRBA07h07lRhYf6UmQuVcuCOVHXrhiEYeIOREaFu7h6d2jb5sarNzspaunzl+AkT3wW+kslk9DIQNfxPAsoS2LOt2nR89eJpYSH9EYv2RBUCqo2VtbWzW0Pvhz5ikRB0XNoTVQw9SQQ2NjUTCQWC0tIyi/GlrpelaVIUimFGxiZFhQVSqQS4kNrwKgQ4vwTB0tM3AEpfoVRWS+MFdguPz+dwebnZWbRWqSYZQCZgGJaXl6tOv+plADUIruvhERwU3KKx66DBQ7TB36rarKwsL68Nbq5ufk+foupOvob/WVQq1fhxY0+fOVuNPaIOn9+1W/djJ88y1ZO0qg0KKiktJZhMJsHUhlQ5pIoUCAQcDgernFVy/gSlQikSiXg8HlJR87L/HpkU/CcDFaMaVNxnxCIxMKi5PK72uOqhIDs7W10dnrub8+CfqdpNmzYBe7ZVq1aenp4SCf1xag3/g3C53K1bt7JYrNLS0pUrVwqF1TA6SBDE+vXrdXV1DQ0NxowZow2tDpQKhWMtp5kzpi9ctEgbVOWkJKe0adv26NEjnTt31gZVOU98n0ycNOnpUz97e3ttUJWze/fuf/7ZGxcbgzOqrfcdN25cQkJCQECA9rjKAYrey8vLyMioQYOGgwcP1ob+S9Vu3LgRQZBBgwYBbaveH7CG/0UYDMa6deuAngXaFhRqtZQUkGHevHmgVtWtW3fChAna0GoCmJMrVqxYvny59rjKSU9Pt7KyevToUZcuXbRBVY6vry9Q9MnJyTY2NtqgKmfbtm1r164Vi6vzlTrQbjExMaGhodrj6mDBggUoijZq1OhbVfsDX0OhUAD/lJ5gXMP/JKCMQAHBMKzZBVobWrUolUr6000Y/sWcnqqBnhQIbNtqFUPT22kkqS40qVevhaQpheqVAVTLL+ZjtQAEAGgPvqHahnVqqKGGGv7/Q42qraGGGmqodGpUbQ011FBDpVOjamuooYYaKp0aVVtDDTXUUOnUqNoaaqihhkqnRtXWUEMNNVQ6Naq2hhpqqKHSqVRVS6+e9S3l/DCaoiCMYHFYDPpX5UNBMEEvR4uC1L4TnqIQnMnlEMhPxKDoCASXw4SrdSr1r4C/K5pvy+XriZr1hmqooeKoVFVLKgHqXZlIFf2zXKuqwTCLCUfcPrPl9EuSzarA5XBQFMf+s0IH0EVMSH7j1Lpzb1PZbAa9qstnzYMyicL33mu33SxkMujlyv8Dg8nMfXNr3e57pSzif2TZHhTHcQz5um4VqS4aAL2fjTZMDQw0rKawKnbTPi2U+kuaP+iB6FjanxXNn8pAr7Cp/VlxgG5YnfxP7g1Oan9VOlop/iPGHxdRBaBOqtIK+n+MSlK1MDA/RSmvlo3s17dXt7bt2nbr1bffyGWvUkSazRTKBo7BWWGBvoGJFFZhuxyB+4iFhSVi+b+XyIJhDFKGvn30MVOKZvpPmDTNP0XBUWtOBMPEaREP/EJFGNBePwBEECSFPfSPkNHqrXoBBjnG4fEURXHvQsLyi3AMg1ksNNbv+NC+gH79+/Zq323E3Wgxh8AQjIFLs3fN6dClR59+/frO3XdXDLOwilo7XZ63Z1abVu06de7cedK2q4J/N6/sTf07DZlxuAhIrCw8vWhsx86d27SZ7JNUrD1fEZA5HxYObta2AxCh86rzb7ShX5B+nNbEc+7eJ0A0afabRYN7du7cvsfUvVm/2YThryCDL23uSqffuWun9p49J75I/6JaqfdX13dr17ljq4EnXiRqksx8dWZE91HPsiv4e9/4R1s7t2pFC9FvzP1PX/eMEEZ7j+3eXJ093fY8ilWHqT5cXj948JLYv1kr/U94cWyaZ6s2IKXuE5Z9zNEGfuHZwXltm4x9W6A9pErfjKvXbOnxl5WhlPMjLvXwaHXoeYr2WAMpe7hr2shp/3wWARInPJvWo/e593na47+nklQBpZJJWeYNlx44d2DVWMKQPXYV+LW0gRmhoHAuj4bNAI45ArQAC4cpCGXzeHQAjKlP8njfed9AX+A8LhdCOVwel8PCKYhCGSxNRBZ9mSYm8PgxFpcH7gngshgEuClIiInREWBUEw6uAHdGcCabSwcAYR6fXrT1cRwX3J+iGOpLAAwExILBHVg4QsG4rq4eEwXnaTkJFKFjqCWEUYY6OkgOpy0WICL9ICh9YzYThMAY89sIajmrCCAORvB5LCry+dX189dcepzCMcMhFSWVqmw9B/9z6NDRk+d2LuzNgwhjA7Z6u0YEkhREFJA95+w4d/r4ylEdWJRUVVE2h6QoNE/eY/7e06dPb5rUnfO9As8JuH8tLDw3rRAEJz/cfzFJd9/p02sHIDs3Hv1S18uPqjg9QsGbsQWIcHpen/raUC1kyO1r9xOTitOKwAMnvI3yGLny9Jn9tTJuHbkbrY1SASB1e009Sad/bsv0dhySbaivbYCSOJ9d54KG7zi9b3GDa7t3xiqACrgwacj8e6+yhH+1J8QfkJseJ3XvSEtxaHu7WhxtKOhg8hPjObbrD4ATJ8a2tgV58uHWxgmz/nkeWSSvoA73C4mpSSadJoOUjm9e5GaoDdSgyA674usbn10skmgeXBV48+qjlLSS9KKKX+eCkj66ef1VYr4g+5ttilSSRwfmTt105V1CqUaC0iy/WYNHX/KPLxCVfXmHyrK6QDtHGBxzaws7awsDAwMLazsLazM9Hb44/f2hTV6bth4KTpWx8KKH126F5lIcQvjm5o2oApyLFN06tNFr05YbfgkohwA6mAboRVXenWO7d2zb9z5TAlxhBgTLM94f3uzltfnQhzQJi6BXbANmKCXPeef/8Omd61s2b38SkfXp+enNW3e+SSxlMplspjzgwh4vr42nb4fhfK4wJfq9//OrJw9u27LpqnfQ86tHDt55hfL4aW+ubfTy2rb7ZpYCgWn7mwKeNmLoNnBgNys+g0TEb24c37ptF7B1EYLAERwRp17YDcTY+Sg4GycYbEwccPnwtm17nnzKQwkmBqOoMOn8bvDAO5+E5hLsz09UFVAok6XIDt61bvqMpUcshq7cvnwQRy5Wgm6KgphcfWs7h1p2Zqkhb7menT0tOVLN6A7QzjyjWrUbWFg7OJjrgaevMHkpEuMZO9V1t7S0NNHnfVft5JnX779s12W4vTEbHAnz0mHIBMSra29SXCCrWDXDNDCvXR+IYGnIZ2mD1JCl7249zxzSfwCXSckgyL3v+JG9m1tauJsZy0vonaArDIKnTydvaRz9LsiqWz9X+olpwp8FqKwHDmlk6d6zb21JVniMIjOttPuyxf06uEgkFbx6C7BTDG1r0VKYm3IZX4uCghGuiXV9Z/qMHge0KVVmMWPaivktXI1kFb6ADM6xqEVXBktTw3+Nsr19eA4379atqbVCrl5IqOD1vbfFIwb0IdCKH2ooibj6PtNkbJ+Wqm+XClKJ8hGLZQtnOJuxNcq9MCmnzvhZo3q1LM8WG5WlamkoEsgvV9BLQCkVcohEJLmhl48fiSpWFIY/2HryXCnECL+/d+ul16kRt7ecuq2kpE/O7fT7VKIoiDt4ePvbdBmwWIEKZbLw0AcH1x/zLiiK9b39FkKZlCh2146tAUkSWeKLnUcupkphHIVhhIGSSXvGz9h9JTAt+emi4aMP+EQnBd/22n2iAMODb+3dftFfIsk/s27RmZdJpVlPFw6Zdyc0rUQglCkolVRcLFJkvL917vKDIoXivffBf+69RhlMesgWI6DCmF17N30swgSf7qzcfiKjJP3pff/SEhWqzL5zYvfbFIU8PXj34X0JUqLgw5WVu85llaQ8uftcJICYZN7JvZtuvs9WFETuP3j8Q66c8U3NrlwQBovKO7tx661kPa8bD+f3qU/JxV+qKkWqlCQMFYY9CC5q1tSTgaj3oQR5jRNIRvDOBSOnzFjzJE7AZVfcqqM4gWUEb589esr0dS+Sv1tkLy8oIBFxH9CvLiQRSyDIofO0eswXw2bOmvtAuHD5MGNtrAoAxpmyMJ8FoydNXbI/7vu9FiNuB5BuHbs2M1PKlLQBJ006vHLOpFHdIvj9Z3d318SpSIrfPYiAO7ZqrD2EqIzkLAWfrzYZjM3NRImJ6XW7TZsxqSsiqfDtuCEmpAg5t2fSpMlrTwV8q7xQDM8PuD5u7KSZGy/k06niPcctndyrtkwgqXAdx1IU3N+zZNLkaYcefe80iBL8Xst7Te1hoBQpKFoHf7gZwGjYtUMDQ/l/tm0uN+LHVz669O9fzxiVf3tvhuHIGSuHNzYTi2SaB7f1HD53xgRdlQxYKmWmqlo+gFJRKL9xz4mrt65bv3iYIOptRKHhjLWz2XdXDp3yoPm0BY2sGWZ1u89Zs3Xd2iWuROar0AyUwGAEZyjSH94K7zB75+bN+4a1dwSdTkqY38s4wwU7N27Yt8Aw8vnzkBx69Xvgz1PAajDpNnX1ga3LDXn5tfuuP7pnORUXFxP95vTpj22XHti4cfeyYcZ+Z+/lqRCujdvsDZs3btw0tFsdz2Gzlw9vy9Ox6D5+8dZ16xaNrf0x4J1ABam7WwpCUDaHz8cFb28+N20/d+/GXXOHtcBImRxmObcctMhr3fpVsw3ECZHJKc+9A+16Ldm9cfeMAY1xlCpKevPwuXDMht3rdq5rKI709YuBGMyKdsV+AujnSHaTNq34+Tl+N30zS6QYTu/R+xmYSaBxbx8XIB5dWztSCrqvppRyJcdy7vIDc0Z2t4KjN63YFFqoYlTUaDPbfP6a4/OHdXbhJq5buDqs6IsCKb59/7FD+9Ee+qQSxjAQ0dLOABc8uvvww1MfKWakjVURYBZNN289NLpna/1c3yXL9+Z8FoEqjb75KqZVt6EWTDlEd7BA63BdGzVv3aUzpzDpcWCMJloFEu1zT2XavlPdrzsFiEWloMjUP1kEH5PIRfRPkZSqhP0MXLvNP7RhUevWdUPPb9h0/f0X7cF367V3244+HVsrPpxdvPmaRr+qJL/fr7cMdBi7dc/Cca0bmtzcsuT8m3RtKAR9vH8637JzZ3dTmQpmc3BIEHE7KK1D90EmuJzexlYbq2Iojn7sn83v1aEtA1Jh6mL/FrGcXqdUe0AjAsVTnoyoSlULsXmcrOBbA9p16DVtR2wuE6ZkPLuODUwygorZXRvXg0gYEcQv7te+Q+8Jj4IFLHAeXIWgkCA3o1jHzk4PHNVq4ISh9ML7RZEvF/Tv2L7H/ODMDGCIaLKAVCi5pgZWpjyoSKbr5mJrgEKgwBg6iuLsEoVxLSu6Zls61eJIiktLKQtHGwPQspUioUQuEwMjh+TrEs+OrunQvsOcXQ+lSgL0qV9zFqh8aUlqJmRubw2ksnZz4uqAgmfI099N7t6+w5AFr2MpLlmUkoVaO1iC6HZ1nNk8hkouE6VHbJ/UrX370Q8/xSlgklR9nclQuQDFSRIN+4/bvWmqTuK1sf0X+nxKUULat1wwgqDK/EfXAhhunk76mFxJMVgcAkcghk6D9gOHDRu5cu1MfubHJxH5GK39KgKYUatp90HDRs7bvNAw54NPhPb1giTU+2IEZWWQExQYk1eQkZKa9WTPso+6I8LeBz7YNujMmjUfSzQRKwKmbv12fYeOGLVpzdj8YP932VpdG//smm+xnq4o+l14ck5mXERWCYQbtek7dNTIeaProNduvKrg/Uio3JtX35k3aWX0tfHBRibmtLFA/y4qTFUZ6pqowysFjqlrl/6DRo2auayn7b07L77Y9xjPzLNrvxEjR+2Z2z3ExydOqg2vDAwcmvYdNHTUlLVDXcirPh+16l4SfeJOGN9RJ/xdSEZRXnx8yof7l19KDYmCTx8iU3MyYqNzSjURKwKFz/U7KXoWeZ/ColOz0xKiMosrd//NKlO1MIQxEnz27ryZ/c8jvyubx1miMorJzA689Erg2t1adN47UFUYuGbVse7bH/rd2tHUnJAq1C2BJCGengGjICdDTr8kDowEnQ1o/3puLbdd9nn62Pf1e//RjXXFUgVQ5aD7JVX0qAsFLAS5QqFUgcspikT5OgxZVnw67bemJyUp9I15BKmQKdQeCawQSyiEDbLi3o5FAaoOj576rRrSgiGnd8b/CkUp2VwTXWlBSgFQVlEfwkokqCDhzpodD6adfvro9PLafFLM4JrwxXkp9EvziHdhJUIFsJA4lrUXHLr59IlPwIfgJf1c5RJxlb0bAyJDTL6TR+v5u05fPNQn/aFfhlQ7ZwJGmZL0t75hknY9W7OVElA4SWGvQhJyirNjP6apt88pzC1VGlqZsEDu0Yflpjg7MbpI/asgp1hm6GDBEmZHv49MyBMrTOH8Y2uXbzh1LzTM59g130/h+TpOja2MDGzbNOVlhn/7uqJ8qDJSE1LV6kOWlaNgWNjowjkJH0Pjs8VKpZ4gymvFkoP3Xr5/df20b2hinCYiMG8VKLPCprtoEMf4PU9jd+/RUH2kTIwMjssVOda1EKVG0VkviouSGbo68umTeroEg+Drq39XFIqisMQMzc+0DKmhuS0LkkSGvMsuLElOS9a8hMxOL8R41oYE/RvV4zMYLF317wpDmPUxRZOUICMXsbS2hmV5Hz98yCtQGHLkYZe3LV25NzDmw/GT599lSY2LQ9ctX3L00ZugZ5fOPNPMi6gQYJyhIqPur1i69GbQx6e3TntH5GXFfwxNyNacNtDhguarrzmg0WczCY7ONwF/SSXvOgcqKakQCIUKtd4ysKprBD05tHGdceqbLLE1UhKxZ9N5nRF79tcNHDhzk0/dtQ0dietHN+QbZISmKZwpirYASYUCN+vUzWXDgaUr31i+fZ+m00FpVa9Ti1pPdi9a7GJFKNFaw6b3s2Oj9ARRSikWCICKhkmlUAh+0JeXFhaKjeqMHGy3bv7Ukk72gWGKqZv6GabsLy4R01oEw5ysLI4e3bRJf0Vb1wbCk7e81uVk+keWmtQBprJULBDLSXBboaC4VMH17NH8+IoDi5cFpL4JRRiWbGMnR0Ph+T3rIqjI2GyViOJ79mx8ce3OpcUP419+QvSddeybd2t949yaxWHOBjKZSe+Jg+tZcBXfDQtVGghOkCUPzxx+HpGLoAiKYnr29biYZr4kzGBQr+/eSTKt19ZNTy6XEgzs/qG5L0wX7+yvXLNhQz33WvGfgsw7j+5kp1NROwuIMt4u37barZZtZkKIcZcxnez58WfmTb7Ne3xrz6V7Y0GE9Ec7Zh2WbFswOu9h+v3dG5Zn1i4KecvsMLROhZl3VOqHW5svxdetZRgTHtZqxPzabPjisbnHxSOf7l13fwAd4+We2YcSPXeObnFnx+LVkZStBfo2WjB5cZsK1TPKp9fuFru1bmimOZSdXD8uu+Pp48N7O56dM33+SoO8KF6vUS1tmUmvzp++8dj3zdu05YsEQycMaudSMWaRUnj/xIadxcZWelmBMezZG1vj8rR1C8a1WX3XJfv8gbtFbnaMsI8JQyavNIehd3f33Lzj9/pN8oYlrFGjJnWsXUEj59LcE5u2Ywa2XFHMO4aHVw8PKvPmrJlbF5x7vfbYQzqC6O347nv6rwZmNzJ5Ph3gu3HqhdLOm4c2og8qBqzf4nP9FoMf4v1jxmS3Wz2ppeWZhcPOQ5N8dwx7em7L7dtP3gbKFq8ix8+aa1/y5PC5Wzf8fXEpwho6avRAz+9eqv4Z6Nq1azW/hELhixcvYBh2cXGxtbWtmDZGURTKNLeq5WZvy8FItlEtRytWXlaJlUenASN71OLBDF3Xnl2bWto42uhw+bZNOng6luRmYTruAycPaeBgYcDBVaRKqcLtPTz4yvwCym7c/AnN3a3NrZya1LYpzsgQQQiTMHSr76zLQEhg/8JMIyvHWk62PBbD2AIkasNlEcbWtk72jo1bNjGWF2bL8bYDpw9pbqUg2VbO7va2JhhFWti76kByqY5Vr57dTFmCvGKqWZ8hXTs1tjEA5rSFay0nE12+sbm9k5WDfe26llxpZjHRa8LkHq1crR1r16llXJiTw7NsMnBifzcTU5d69c1YoiwBr/+UyV2au5iaWTeq56bKTSuSA0tcx6memzGXUf4p20wm89mzZ6CAUBTt2LHjj/cXgRGUkqcnxucKFPTnCxjG1jN1c6nFQVUk6MIgRakCbdi2UyNLvpxEIDLd//I7xx5DuzevrSvKyhSS5vW7LZox1ACRylR07P8C7unj4wNqi5GRUaNGv28AfDMbU3lOrhQxrd91xbz+fEj29sZj2Klrd09nTW+PEDrWoHbYmZrWamzBkRQIVPpObectHGv1u21wQblv2bKlZcuWbdq00Qb9GMTK0pJVmllK4W6dRy4d0QqG8p9deGXddXhLV60GYfIN7V0crS0M7G30ivPyVSi75aAZwz1tNWd/QVFR0d69e4cPH+7k5KQN+imUCGa37tLVxZCeZaUUxT+9Ht142PC61jZNXKzys3PZ9m1njeuvi0OC7Li4fKJ1l5Y2XNzI1s3F2uDXxnVcXNzFixdnzZplYGCgDfohuI6bCSs/Lx/GjQfNXtzNXb80PujVC1HHySPa2Jsq8zKkKNF8yNSpXWuDuHnJ4emkRZcuTfQR3NrNw8bw84SJnwAUSEBAwNKlS3+z5Tbb1FVXmZYnwvlOU5ctamAMJ715GpFhMmBIOwOG5ikZRtb2Tk7WOp9fbbB0De3dnCzNdH+dCYCrV68WFBRMmzZNe/x7KD6tLBzN9IXPL7yy7TGyhZN+RlxIiY5b13Z1WRDLqWFDPUV6VIKoXoc2dcy4fBMHdyeLX5ioQOeBpgFywNzc3N396ztV9bskNV+2cezbty+otRWzFxu4OcrgsQlgHspVFGj/bC5X+w2DSiGRqwgWoRALpSqEywOOrFCJctiavKZUCpkURFCPTFMQwuBxaNuC3k0LmK5iGcrksJna4pQKBXL69QH4P87hshSiUhmE89ksqbhUDjH4HIZUKJJDGJ+r7opIuUAoRRhsNgGLBSIgFIqzOPSkV4VQrORyPndXSplAImexebBSJFIgPA5LLhHIlAiXzwHGBQnEgFVioQzn8LRSUCqZRCJTP4gmAgWpJCIphBNclnY0Xw6eVEnvx6U5LDM8Hm/16tWggIC+27x5s0DwQx+bzno2l/PNFyOkWChUUuoMpSAmm8eE5QIRaFncwg9nDvhBM2eO0scVBJuluUIqAkX20zciLBZrwYIF4FlcXV2nTJmiDf1zct5vO/ms89j59czKa6uBLkdXV3fJkiUgT7RBf4Y47t62WwXT5o41KffblsTERAcHh3v37vXs2VMb9GekvTp6KsR62YyuuDag7Dx48KBHjx6xsbG1atXSBv0ZwTe3vFR0nzukbnnrJQRt2rTJy8uruLiY8VdvsFSCW8d3C52njmpbAVbzwIEDQSaEhYVpj/8YYcydHXdKZswbbVS+wgB9P2gaoG3+fhvHigS0VHoAQe3U0zqGkgiBZlAjliqVCnCktptUIvBDCdTV59NCsRT4/9qGrr6JGqBfxBI5uJdKLtaEABTa17T0AAK4jxxcRyrViYIf4EIRHYFSamOLZOByUgEEEWuEIpVSOlwopcBVX1BPZpSoBxDAtUKgzWm9Q4L7A0RisUgkA3J/lUIoBn2J5kEAIALoD4Bao4DK/gz9pD9TXRUPnfVfc5sG9CufMxRILgG5SWcFyEmuQ9fZ0/rpYVKlSvnlCnWRqWNXBgZu0+bNLL+eLQ+EdfsFc0eWX8+WB9MGwxZM7VJ+PVse6nSdPnVwBejZsoOwO4+aN7Qi9Gx5YNt2WDB3eDn17C+ozrpew/8EFIWxdXQJvMI+DPsTMBaPqNhXLX8NwuTwGJX8ruJ34CweB61OLQcg2HytI1NdwMCZ5VVvfwNAmNxKrQ81qrYG9RcN6lWBaqihhkqiRtXWUEMNNVQ6Naq2hhpqqKHSqVG1NdRQQw2VTo2qraGGGmqodGpUbQ011FBDpVOjamuooYYaKp0ffC02atSoxo2/rKRZw/8imzZtysvL09HR+fJdddWzcOFCuVwOqgqoMNqgaoLL5a5Zs2bRokXa4yqnoKDA0NDw2bNnbdu21QZVOQEBAW3atMnOzjYxqcRVwX7N7t27V65cKRKpV4CsJoYPHx4VFfXx40ftcXWgqYqgaXz7tdh3qnbLli0CgUBPT69OnToyWeUuKVZDmWGxWBcvXqxfv/779+9HjhwpkVTwIn9/AoPBuHLlipubW2ZmZrdu3bSh1YFSqZw4cWKXLl2GDRumDapygIJbunTp9OnTmzRpog2qcoKDgw8cOAD6YHNzc21QlQOqxMOHD48fP15ha2/+PSAHMjIyQFZoj6sckiTv3LkDmka9evV+qmqBadC3b9/nz58rFIoq/IS0hr8DFBmw4/r06XPv3r3S0tJqKSkgg4WFBTCj7t+/X+29sq6urlSN9rjKAb4g8DCEQmHFLNJUJnAcB7WipKSEXnepmiDUFBdX5OabfwuHw0FRFLQL7XF14OzsDEwQe3v7oUOHaoP+pWqBN9q+ffunT59WY2nV8CcwmcwhQ4Zcu3atWkxaDcBR7dix440bN6q9tgATW6VGe1zlgN4OaDpgX1djVgB1D2xJoOu/tOiqB+g4wI+XmqsqQCaA4qjGPg/g6OgoFovBX9BItUH/UrWbN28WiUQgRsOGDauxDdfwa0C/feTIEVtb24SEBOC0VsvQGDBeDh8+bGNjA2zJAQPUq71WE0DBde/efdCgQZMmTdIGVTnAYx03btyqVatatWqlDapyXr58uX79euC8W1tba4OqnJMnT16+fNnb2xt0PNqgKmfx4sUpKSlXrlzRHlc5oLsF+QBM2vr16/90AEHzWmz48OHNmjWrxr6xhl8DOm0vL6/CwkIej7du3bpqKSkgw4IFC4DtAHrlMWPGaEOrCeA4AzW3ZMkS7XGVk5OTY2pq+uTJkw4dOmiDqpxnz54BlxQo/Wocq925cycoCGDQaY+rA+CzR0dHh4SEaI+rg4ULF4IG8q/XYj+Y7AVyCvhiwv/TAEtQ++v/QUAZAR8NdIoaT00bWrUAWxIAZKjGEVINGpe5eseLNY5F9TqCmtSr9+2/phSqdwABVMvqHdECqQP9CVSt9vgzfzCvFkY0QzCf+Wbf1TJBQTAD+J8MlF6huhqgIARnsdlMBobhDCaO/lwKhEGwMARcUEZgoIp+nVswQhBsBgp8C21AJfELIT6X7mdBPxc3UvNetIYaKo7fq1pKSa/XLRRJZFKpEPwSSVXl0QswysbF3vv27PWOwj4v+F+VwBiBFAbPGTbm8MOo2JD7R57GsVk/GFeCYQxWZt04sOFVKskq6z5+FP2qhu5ggU7H/rMsKYxiuDTn4D/L7kYWs1mVOTmGBJ0Gg4H/YA8SFMMoOb0yukRGofQWjzD4IxUJBSIJhZS7U/0p/+5Z/j0GQlHl3xboB/wu2f9EoJFLxGKQO9qj8vKDJL8P+E8EEKSSS4EQQAp5hYjxnyS/5jWplIGEFP9NBpygRRBL5UptSLn4Zc6rFCCh/6YDsoEOr0CD9b9CfBOglNI5rj34F6B+/vva3/NrVQsz2azMd9dnDh06oHeXVu3a9x84ZPj8fYlCChiD2ih/C9BhiDLxQ/C7+HwE+2Y3lqqCwWSEP7tWwITzQu/sPXYzvuDzLrL/AjgApCjmw+v0Egovi8pBWVzo5o4pU/Y+IAhmUX5moejf8+dgYPQqxR+Dn8fnyX4sQ4WA4UhOysu3b5OKSR6P3q3nCwjGVJR+XDty4JChQwaOWP2hRMnjsSIe7Bnea8Cg3oO3XnlDsdgVrW2ptGfH+rXq/+jzjrQqYeGuSV0me939ZvZAyb7x3Tr2XpXy15X556gkj3ZN7TN8fbr2GBIkPJ/Usd2B56naY6Xo9qax/cZuy9Uea1AlPTs2tEvPnl3aTdvqXc5GTkqKj8ztM3rphS+jDBkBJ/u36uudoh3ZVIkK907rNnHdze/enVPCIwvat+zQrVevXuPWn84r33t1WVHiqkFtlp54oz2GFO/Or+7edUaYWqWICqJ2TB/Tq1d3z9GrYwq+Sak4dvnIhu269AQyLD7+pJy6VhDvP7FD+wPP07THCtGtTWP7j9uuyXmZKGLlwB4goW59F78v/To2JS6K3zN7fK9ePZoOWxKWXe4BCpXYe/ukviM3ZmmPIUHs04nt2x95qd1LOOHZwYGduvfq0mPlyef/6Xiy1/dt02vM7u+ryu/5dQun5BKpaYN++67f/GdhL46j29YjVy7umG7LgUiMzVPDBM4vgoMfDHAnhMHlcTGIApaj5iyX3rNLKynoMuhwDgti6HK5HBYDpSAKZ2kiqu/zTUyUoT3BZmLgEPj82vQ4THAbgsNjYiA+TIAbMVAEY7BYHM15AkfohNQi0XCY9O0oiKG9notQSoxvO3KJ15gWVhhkPriNu0wiRz+fZjNROrYWhMHkgPtCDA6PS9DyURBTmw4PR+gb4wRXc8hhYkB1ESyO5phDYKSK0jOzdzAzwnHyzN45Zz4KuFwuuMPnK3ignwGCsthc8CzgXt9nBQIeTRMRZOxXif4eWAXh1qzoq6fXrNp8NSCGCbQpnUXgDEqwFI8P7I627X/zxs3BjnF7j/iV5n04fOpZV6+zF3YNe39p/7P4UgZekeZ2xsfTk0cvfR4mkCjpBkuJcw4uHLLl1of0wq+NquSdz63wGEGxRFZRc7comc/RRTM33/yUob2lIPP5ghFjb7/LKhGrG61Kcm/vnLm7H0Rnyb5Xp6K4ROWcE9euHVmQ8/jwg7hy6DlZ4alVo1eef52crzWUskLPTh61yD+sRKzOCkiSd3jxcK9r777NChq5MKZY2Xn+vmvXrh1eOtKwHKWhKI7bPHHwEb/InBKNDNTHu1umzDv0Lkmi3tkfSnodY9tp4bVr53qQ/l6n/NVx1IjzY1X6U7ddBDJ4jW1XngohyPSfB3L+fWaJWC2DSnJXnfMx2Zqcp/wObAuz6X/92vWx7gmbt9/7UgXSgqLNWsy6du3SUHbghmOPtKFlg5Q+OrRg1rY7UVna+lCa8XTeiHG3P2QXq+uDIj9sz/5bbdefuXZs5qdr/zyK/+4tX7b//ftxSeJC0U8s3p/yG2MKaBOMwTYw0DPS1+Pp6BgaGRvp8YEKyAy6uXbp0pVrjsYIMKYg9uyZG8lyApcm3D97LZ1kI0UR+9csXbZy46P3OQwWE1ZrCgxnUoWRB9at2bRpf4wAwlGUCSHZwTfWLFu6fPWxOCHEBNqKThLC2Vx5RvCeVcuWrdz2IkHIYREcFvnq/Paly5YdfBzLIZQfntwIz1IyGPJ33vf9ovNKM+NCQ15c2L5hxerdYfkqNsFCZJlnt4L7rrzkE4eymSweO/n5+RXLlq7aezujVNGo7yydsBunn6fVbdXLzZxB4WxZ2ttdK4DAO14li9lsoJ1pQYAiZOlgif6XN65eddI7jGQRbB4r/smZ5UuXrt58OQcm2GxWTui9VeC+y9bffp+hEmaHh7y6f2rfshWrfT/lYSTTtUmbNo0s4vwuP/YLvX9046EH77h89seb+5ctXbpx990ilIFp7FwKhhAiI/D6GjpLj8eWwEymIPSRr/e1U+tW7gkvIhnlsHkpSiFTWcz+Z+/kVuy9SyfN2nw0tgQi6I4RlL2qNKeAIMz09fWNOBy5XJUe/CKf26F/RzurZm2bcOSfwrMhtOxJ/5f8PGrwhjX9OjiLQOsGSAo49XqsmTqWh0NaHacqvXX/YcM2w+racpUVpWpJhYjluGbN3NqWHI2yFOWWNpw8f2KfdlKpWtWSUpmO24YVs5xMiO+1Kb/zhGltahkYmJihHLESKo+qLUYd23nNnmTEBn0fTX4u2X/92v4d3YC/Th9LC4k6XdfNGK/DgL9T97RBwbewqwXKSJdXLidDKSgw6zRm0agRCKXN2SKp7vzNS9vWNpZK6TRr9+o7eFAjfX2rrl3cC4qTNHFogBLgGtg4mgIZ+KB1lAOQ842mLJzQ+2vOS3XdQc7XMtbkPCnMyWMR5nr6eiY8rkjyWVAIcu7Sc+jwpvr6pt261isVJmhDywYlF3Oc1q2e42bO1pjHohxBk2kLJ/RqI5XRAfkfnqchbYe2s9F3btvKAIr4+MUXAj1f1vWHL9t2Hu5gTHzfK/+e3zckiiKVJKRUqSiSVCoVEIrnRXhfuOpNGhiVRN7cefk+ymS/urrtyMPID8+OHnsaTShSrx8/mAoZ6Yg+/XPiUHwxzKQ9cJTJkN07seX0y2SGMvXl41A2n1ec/Gz9nlOlhBGV7L/zlHcphKHAqcYZUEnUrm1b3hWwifwgr4XrQiVQ+IOD266+BjZn8INDQWmFr28ceg1UOyH1O33q6vtsYbr/somz/HNwSZTPpm1X86ASn9O7Q4v4RmjByZO7PhSgwsjbq/eelxC66W/OPI1OC/U+cPtNqp4Ox+fylvOBGYQkZvvWrSElXEbua5DchyIVA5iswOpjMksSYx75vJbIC47v3vAqS1UYdmPt/ssqrm78wwPrd9/OKwg7uuN8FqwDKiBBEKriT9umTTobVMgojdqxdn+UjPHJ9/Du268wFpuB4wwGk4Ezo3yP3fCP1jUy+vho/1G/SJRJDxNjLKIk+tGFq48gQ6PiiOs7r/qiTMGFJYs3HQmAdUDTUxdDeVApBFKsw+gVD08uULw9deCIjwRjobBKKiM6TpnFCds5cNTAy0KXlVM6FkclCgg2vbEhrG9uSeXk5EBURQ4heHQeP250R1gs1vRlsIHb+Klzm5qhUplWiwmjXoXm2w0c0RgVi/+2Kv8UlNtv7NzhzSzEIu2Qq2m9XlPGj9enpErNMa43cML8AQ2MxaJ/D4aWxvvNGzmy37CFTj1Wd3X+zdbcv4JvP3bqvPb2LImmj4GgOp3GThjTBZF8fkw95wlT57awwCWfs0ILTrALow8tGDZy1OybH/7WZ/0OllWzKVNnufBUcoUmTbj94FkjutWWCSXfP7Uw7F2ChYmz9gjAYKEJz1eOHTZq8trAjL815r7DtF7vqePHfZvzgyfMG1jfCOS8+hhtM3mhTviOYWNGniyotWFW5//ssSkLeRdrauCiPSobKL//uHlDG5uJhdpnMWvQZ/L4sXqUVKV293JT0gW4pkvhW9rAeTnaUQVAfnBAIlW3/4A61Oc6/Of8tc1CqpRMfYduI2fOmztv6ogmCW+DsviOS5eNStw8esa+kpHLplpxeB5dx06fN2f2lKFYTmx4egmKocCmVeaF+70QT9m6f+HqVV0bW1CUONz/QRrSZN6SeQuX9xF53/uQIQdmHo4jcY9u+mW5eR1ctebwtgaKkOe+rx9dC3QdvGbFqrVb5kwwYZEoU+10Q+oBBCZOQSJDp5bzNi/ddXAOM/jG2wSsQcehk+fMnTN9oiWcExGfHHj3kdJ++M41Sw/v3uBpwTew9xwxff7smdO6ejDfBcXGPL37osBj0/6V645uri146/s8FcPpF2GUSgHh+t2mrvTasqaVDhTy4cO9cw/RFjO3rly6f+/Iwgc3wjILMzMELbuPXbxsYff6lgpxCWFSa8ySNev2bfcQvnwamEfw+EwYt/Ps29qzVvtR8yd0qqNn3WDw5HlzZ80c3MYg+EWEEqeNRpVCwTZx7D565tw586YMbxQfHJItVuJ6RKexS1cvGueqi8hBX1d2KAjFGDiUnxV28dj9EtyhbZt6uJL211QkbG6mL5YIPga+T3r/tpTkiWUiEKq+CGdycamiEmYvgYb9/Zi1jN4wXRMi9b5zy6TNyKYmOMh6Vrnsp38jkiq/HysX0pvla3/TiGT/ikDD1LfvNnDgiKFdkwIevY6lp9mVB8nXTaDVALPt+7khP9i7HtWZtubC9oXjunqg+5Yt9v88xl1WFHLy++wHLvP3KWYHXbicYDC+r6f2GKDvum7XlWVThjTWTVi5aEPcXyuZf/HfnP86NcrEwkAqEQQFvk0IellE6mgCv1AYevVsBHtM//ba43Lwn+LWSEWHSCQiSvvlIUJwGTLFlwGE4lvej506j2qgBylhBksb+Kf8taqlHRpC9eLcjr5dO83YcqNYxgJt065OB1MsMpXp0MbemISozA/e4/p06TPFKzQNZjLU7jiKkfk5haSZpQkKQWx7N2tIqVSRZGrQnbG9Ow+afiCDIVXRU0XB01OCfAHHyE6dzXw7Kz1FSkpGqZ6jvYGSlBs7NrA3QJRKCkXAfTCGeiRXpSRtPTzAjaUw04CLUXJYmBo4b1D3rsPnBoTLeJAgNYuydLRXQCRqUsfZ2giRZRxcMK5r935H78YwcbQ4X8gzsuPRyenamfOlxdpOHtjwhIGhnZURpBQyGfqwrDS/GLOytgCnGMY2JphQqddmxeoeNxcObtV1wp2YQpCVps6u9gb0pQa6LFJCj8HRpSkTSWRKqagU+HBMuOTc2pnduvXYcek9gjI0tRwUMImqnp/eCrJ05tZbpXIWCCB0+JaW+pBCDHy776rE34JguKo02PfcrCHz4626rt+1q0dzC0qhoGAGh8rYtWyL4YBd74M/bhlgtXvTXqmxMx9H6MeHSwtSpQY6JvQ3Lpr7VDIg95QJficD8nX4Gf5P3mXkJb/5kPSvodOqh6lv17lv34HjFjQgE2+9iNKGVimIuatnlx69Ry5cUAdOf/ytM1sJqArDvTZfaDN5ZXOrb6bloCzHBu279+o7e/kUPOnD6+RKm7pLFexftIbff8+HoPf7RtXasWZb5jcVgBTEbdxwtMm45e0dK7QT/gZKrauMzSwIFFNXe2lesliXZ0b/hCB56P1z7yU6jFjfZyGZOfFvotK0tvmf8ZeqFvj3TCjg+Jo7GW7efn57p3flyiUYDr2+dTzLpHdz5MPZ50mln65tORHidc/v8fEFTkxgPqnFUaoQE0NdWWpOHlCRmW+DoikceNWYTfMBV3yePH36/OWTK23NlUI6Nsw3ZhUkRhfSl+VG5Qh1XF1s9AqjYrMxhJEe7h+Th5GQtJTuf0pjQpPpD79xLC4wME0J4Xk5SQoLPdWz1RuujD767MmdbQ0MEQHKs7PBUmKiUQiRpX+Ij3+/b/V6oucOv6cPhjWyUciVfGMiLyGaXiFDlR1dIDMw5YP+hE4chkHnJpcr6DEUUgWxOHo8SewnegxLlBqTifJ02QzHTjPvvg7Y2pXYvf5kIccwPyI0KoeC5CXRWQx9ax79Ho2+DyUXiiEcKHP5iTVLCuoteOr3ZEo7N1IqoyPACIcFfTy5+kFevQd+fnumdObIRKAIQZIKueJfVk8ZgBFMVZD0Loq95pHv9rmDXK2N2Zh6dg+MwoqS+GS5lVttXR3dWi6m8pQEwtoGzo3MBX2EOC28lHByMoUqfDY4X49gEDw9Pe0h6N+4LAaLB6oFRaKuxojf0V07Tt+Pig8+d9O/9HtnujzwdXkMBltfewQw4DAJNv+rGAY6XJzB0UQoTgt78S5KIi0Ij8hUB5AiSsphl2MAQY0ej80Ajpj2CII4mqygO2cNulw2yAqNIsmIfhv4KU1QkPguQ+1biNLTirmO1l8FLhM4n00wOd9Yi/p8Bs7S1aEnFJGlaYeXLYdaLF3Tx119ThXzISA8OS8vI/ZTEX2sTE8pJk0dTP/j1v8dP8p5pjrnYWF8osSqtocOX8fZzYJKSxDJ5WFv/eMKVJAi99SKxUKPuZsGN9BcVU50dbk/qw9GTrZYQbi6T8v8mI+61bcUZoQHBEfkqnBXPcWNf3buu+wbHfP6/N23mlGPP+TPXicCU1MpE4rFJK0bMMe6zbG7N5YsLFFGBgqZvYSxT3Yee9d+9/Xu2dvHb93aesfI+qZndi9d6C2JSRbSL+5pS1WlQPRdu7Y3PrhgQlgtRliOpIUEqdd3kMvj1XMnzjHhQhzTFpNm9zIilQoF6dipd/vrK2YOnWVPpuW79VnaqWkR5jl75ZI5710zlfCKlTsat6i9evn4nCZWsUXKpioSwQlxzvvtkxehmcG6raa7O9SuY4ed2DQvnJcRmUM1l7Ga9O99dOLWaQuTi5Mi+i3e2KJ5nQ3XtiyM1w8JLdB3Rxza9m1zYt704XOsFUkl9Yf0b2ellMvBY8IQKROLFMCTgEmpsFSq0B05uuedCbsnlgZkxsY2n7G6nvztqoUXRBSak5jctucYXbRIKU09u3rhEyg8z7Z1c0du5EOBUCKDcE4dcwOvrfN14WWNPZveurZ3Ycm92NeZsvY4AlMSsUAgR23qecJXry5eWKCICCrBeyCwSioSymnPWlsCZYae5kFwcfLT4aWzaT+ColzbDx/VowlOyhVs+2F9HVZumZH30CY2MNht/KamnrZvrp9bMgLkfKq8Wc9uDUyUFTqGkPji9KGLDx68Cv60aGrp2HkjW+td3Lvp1g3fV8UBC/DMKUum7jnXFUSTR1wcueDdJq9xRprLyovc76zX9dv+r16VzJsrnTR/eQPVq92HLtz28ZWlCoj08TPGtX99csWVW/5v3klnzRVOWbxC982xmWdI36vLHx+ctwM115NmRuk12NHeSXu/MiDOvnJky+3b/i/TeDO5eTNXzOFHnt9z9r73y7dhi6cIxswd08H4yj8bbt3yC8g3nMfInLlsxqerq3fmDri5zHXn3IUmFtZFWTGcdqN7un3Vy3+LIif8yKFjd288jGbGrpIMnbVwRI73jhPX/ALeJK6eBk+ZNsMiau+io36dZ7gtmOfLt/acNXfQrT0zohrt29AuY+mMVfa2ZulJ8c1Hz2uiX3ZVWxT1eP/J67d9feVpAiJjwoyx7V6dXHEV5Px72ay5gokL5g4bUXfhxklZty1S3ofUn7IZ6LzJq6Y4LQsYSx2Zt8+71RTHBfNesk0bTpk30rLMUlCyJ2fU9eGtYM5cyeQFKzzk/rsPX7rl+0SZKcSTx84Z3rZL3RtLhsxxZmQWNujes5Fx6vlVMy7Cvg8OH7lMLx9T8Pzg5F05B5YM+qu+F/2ytrRQKHzx4gUMwy4uLra2tt8tjUOSKFvf2bmOo7kxQlEG1u725iypAm/UdVDfvq3MGbCZc8sunrWMLVzsDPXM3Vt41reUCuQWtdsNHdvbzUyfTc8uAq2c49ygLkclIqybT501oq6NsZmNW0MnE4FQyubrGJrYurpZEcCyUalQrmWzpi6wqJRj02TChBE2BGlgV8eRhwkxTpOuo9s765rYuBlSMtis0biZwxq5WsuSX2YxnVrVddJ3bDB2XB8LnpGzuz0lE+tbNRk6ebCHpYG5fd0mpuj58/t57dfMHeDp5OLCx+Uw06rPhJGtPRzMTR2bNXUixaU8++YTJgy345AyzdgojBtZOdnbWnBwzNja3tXBxrlOowb2uqVSyrX14Mn9WyAleSm5xUw237ZB25EjOuFpgWEFcMuW7XSNzIZMHFNbH2PomNd2ARmgZ+vkbsBCuebO3bu0N+QoVahRt1EjO3q6mfB5ZlZOLnb2ts51bE2YMgWjcffBfXp5Wuvqmdu7OrvY8Qj4v3P5mUzms2fPQAGhKNqxY8fffAcJI4hCmJKRgxJ8PX0aC3tnRwsDhB5EIGrVqa/DVNCdQbtBk4a04+Lsum7OiLSUY9d03LABFlzyZ8PEOI77+PiA2mJkZNSoUSNt6O+QlmTnyQw69e1U20zf3MHd3pSdl5lh6NGuZ+vaOnpmrrWdddRuK4nz7dxcbS1NmH/Q05AkuWXLlpYtW7Zp00Yb9G/Ikpw0uWG9fj09TTh6TnXrGqKCzDxlw65dPV3MDS0cXB3NBDnJKrOG/bo3M+LoO3s4p/g8hew79m7X2NmWIxAhoE6PmjytvtlPG3dRUdHevXuHDx/u5PQTdUzK87IzeS6te3eop6tj4ubhypLkZot0OvXpUsdC38LBzcGMk5+Zrle7Tc82dXR0TN3rGoVcf23RYUinpo2ceXIhwrX26LRgzgCjH3xtoyUuLu7ixYuzZs0yMPixOqYUouzcYrvmnTo3duQbWdWuba8qTC9kOPTu29ZWV9ferbapqWX95i1sdeiKYmxu52qrfH0zpvHI8a08XCxgkZKl595+8IKRbX4uAgQUSEBAwNKlS0HN1AZ9j1JSnF1INdLmvKOro6kwm875vt2bGnEMnDwa1PdsDtoBytKp037ojGEtFalvAvylPSf2NmHr1m7WykGPxdPTNzKzdXO3/26K+DdcvXq1oKBg2rRp2uP/AlNFOakqk/p9ezQ3BvXBo64BUpqZTzbp2rW5s1oqF6emDTwwaQnLutGE0SPN2fLX131xlx7dPZ00linM1nN0d7Wy+nFpAHMUNA2QA+bm5u7uGv+ABhid2qb8ZbmZvn37glor/nbNCGCZAtOIiYrEIvqtCYJxuWz1k1LA2pUoYBYLlwqESoTJ5TCkIhH4VzNxCyKVUqlUY52BhID5CZxFcBU9n0GlkEgVwF0itN9iqUQCkUo9LAkkwgk2i0GXlkIqkshVMIxxeOoUVbJSkQxBQULAzQL3ITEU/Xh58eEgA69dS4ARJJcIpQry621JlVwmlVMwUpK4Y8tORteVS7tZiiQwhxYDJAS8dJkIdBoEPc8XhMgl4OjLID1CsNmkTChTImwui/5sSE6xeFz1jUmxQKhCmbzPc19IUpURfHbTwVeTDxyvz4VU6hsBb5EJKwQSGcZks0GOKEEHBGsuob83UYBbqzgcrkomlCoRruYB6SyViyRK8ISUFDzLDwxbHo+3evVqUEBA323evFkgEGhP/BCQ7yjO53wdxFc7KDI6p2kX5csjUBKhUEECE1ibFZ9z/j/Jq2GxWAsWLABnXV1dp0yZog2tDkCXo6uru2TJEpAn2qByUhzxz3GflsPnNjT/0+G1xMREBweHe/fu9ezZUxtUPlRJj7fcyhw3bZz5H798efDgQY8ePWJjY2vVqqUNKh95wWeOvjdePLXbL3Trv9i0aZOXl1dxcTGDUXbL91tC7+96Kuowd4jHj2vhjxg4cCDIhLCwMO1x+ckP3X32abthc+uZ/ZEUoO8HTQO0TWCC/Ga5GR0dHaCS1dPnP8Pn0yoSQTlcPo1WzwKADgRKERgfCIvH53HAD5jF+axnAQg4Da7R3EN9ExoYQzGcwQIhn/UsAOWAKNrUeJrWDgAtH0TjadUQiMWk70PrWQC4Dx3N0rlxs0a11e+1IAaLFvHrbRGUAQRiM16cOxFSaNiugQMwCjV6FgDD9GkQ/0tyILI6OQ0cHIWZbCAPB0PAk4BTGj0LQEDwFz0LQBDU1Nq1WYumxuq2obktwUBgnBaY1rMAjPhyCf2pGIjD46KIWuYvD0hnKZMLkoY1z6IV5VtAJKDpVCoV+At+a0N/Bkj+Gz0LAPfX5jT4+/URYBaXjvufnP8xGIZpVonlfjP2WC2AOg00PrvcA6lf0a09Z+H8P9ezAD310DPILs1h+UHtuqyY/xd6FqBJXSNJhWDUeMyKv9GzAFAKoCwqSs8CPHrOn/c3ehYAUv+ZTV1GDD3mzZ/3h3oWAKxV0Dq+mLBf+M6q1Wx4A34DP6h6l+f5K2CU/sJXqfzV+0CgVDEUoUilslwrOPwKTRIqJTANtSGVBEEQ9+/fB57Hs2fPevfuXS1ra4EK/fjx48aNG0dERPzcc68KgLpfsWJFixYtevXqpQ0qJ6AgERi4Kf9pLD8lLy9v586dw4cPr1u3rjaonNAyAJfsL6pSeHj4hQsX5s+fb2xsrA0qH2oR6IE/7fEfACzrgIAA4BxXlLIDFgz8d9kAHTp0KCcnpyL33PvL+gA06osXL+rVq+fh4fHT9WpXrVo1atQoEE8mk/3Mc/yfhBb2v93It4AY4HnKsEjEXwES+bUYFQJIAnge3bp1A8quqKioWkoKyGBlZeXp6enj41Ptq8ibmJgI1Qtjao+rHKBZDA0NgeNcjWs5MplMXV3d/Px80Pdog6ocDocDvBz6y5fqA2QCKI6CggLtcXXg4uISGxtrZ2f30w1v1q9f36hRIz8/v2ppvTX8OcBJAZ0isGKALa8NqnL09fWBur98+TIQRhtUTSgUCiBDBbuNfwNoRKAggADVmBWaZVI1271og6ocIAAQoxq3YABoWgTIB81htWBjYwMyoVatWr/a8AZYKA0aNGjWrFm1myo1/AxgO+zZswdoutzc3IULF1bXhjfbt283MjICP4DjrA2tDkDTaty48bhx42bPnq0NqnLS0tJ69+69c+fO9u0r4EOmsuHv7z9v3rxbt27Z2tpqg6qcgwcPHjt2LCgoqBq17fTp0xMTEx89Kt+SNOUAaNRdu3ZZWFgARfqbDW+AJm7RokU1mks1/BrQYwP/A7irQOdu2LChWkoKyDB//nxgxdSrVw+oOW1oNQHyYeXKlcuWLdMeVzmZmZmgafn4+HTq1EkbVOUAZ7Rjx46pqalWVlbaoCoH9L5r1qz5bvJSlQPUV0xMTPVueLNgwQKgSH+/4Y1MJgNNCFi1/xtIAdqfWv4b8hvoC/7uikqiYgQBZQTUKyhLjZLVhlYtIGlQSYCvWu2vTzUTwL+bBl7lgFIFf6txoBagSV0jSXWhKYXqrRKaQQztQXUAUgf8dxjnV0NLMILijG/A/7ORQOWD/HeDHRjG1FsaICj494+GxuhhvIpe47oMwAiCoRj9XvcPAA+HVZrMoB58WxNATn4u4OrPpRpq+D/JT5s9bbCIitKSklLSMrKzMlOSk5IzC+hv8quwMWIsdsHLC/PXXCxgqFfyAuIyWHBKwKJ5/0RKKVIiEEjk/+09vgPB2LjoxpZNO+9FMdjEHym5ygFnsiVpz6aMmugdW8wmfjPxEIYosaBEQC9GpQ2pKCgKSELgOKTSWIEUrWcpqSANlG9arhyq9D5JLirOSFeTmZ1fVCz7usY9kKIgO5M+mVskrMxpHJS4JF8rQlZOQamA/vb6MzJBIQjPLqzK4W9SWJSnlSc7t7BUWK513P4cUg6yW51sRk5efon42019yKLsjPSMLEEluwqUUpKrESE9Mzc/Xyj9Pj2FiK4OGTkieRXMqVDlZ9GJFQj+4xZQSmFxsaTcpfIz5QMzWMz0oOuLp08fO7RX607dxk+aNmfThUw5rF72r0qAcYYi+9bjx2a165jAkHY6LIxB4vzI8GQFJj62fMSck6+4HEJ94mfAKKzMjI2Jzy6Fq0zy/wKjuDL3yaOPJUxhwLVrGRJE03P8EPqzELxkz/whSy+++93T/RWgn8T4fJ44NfjBI7/0IgzHaLmYcNHl7QtHjp8+bvDYvfeCSSazUrMp/tnZSWNoxo8Y0KLtoLtxn51uQfKacc16DBwJTq0+5VeZbrD81cWdahHGjBzYo3XfOWEl2hPSorj9i6eMHjOmW4/xt0KqbLaQ5MlxL408I/p2bTdsZXzV6HlJwoEl0+lUx47p07bl2M13PuszRearG/PGjB4zrEe/RceKJJWo+OWZgWsmj6VlGD+yS7NmKy+Fak+AyirJPbNmen9QHSaueBpLLwZVmchDr20Z0hskNmHf3XBt2GcSA/Y0tW9+7JVm4aGy87NmRcnEUtvWYy/6+B5bMdDKs+Op6w9v7JluxaDo3V/UqPdlQdk83uctXwhCs2sMC6fonWDYbLb2DL03DUVhn/eKYTO+bCoDGj8OQrXx2EzNtjUc9dKIEIqjpNKw06zpQ5thChlJb2/D4zAgLp/LJjB6FaimnVq5mikUSgT/8f46dDhQVUxdDofQbGTweV+bb/bXoSigbgi2dqMazR1A2p/3teEg4D4Y8/N1XDYHSKuJy2JqkuUw1c8Hf96whoepldrnLXjoB4YpWCQtwhju/+zZ19HaslQqglEGuJUWFkOdqHZTHy6HoSSxOp5dPJ2MFQrVl71/OAS48TeWx98Abo8ywa2pV9f2rFi92z+4VNcapVQwzsLTA69dea/cccvv/p6+fseOvsuVMSpz1pRrj5n3fABPLm4fX7uWm7vl575EWpJJ2M47cMfX1+fg3N5/853U38LsOGUjLYKv3865XV3t3Kw+r+9Ump7l2G22j++TLb2wk6dvVNX0VE6fBbvVWeK3YXJbV3tXE82Hj5UNx2XlyRsgWb8HVwe2rVPbvtbn6VHSmE/IrCN3fO4eNYo8dezll/23Kh6mdZsDdx7TRXFjb6uGHnUcLLUnICj4ptfVDLurD319vY/2dC/7Ijt/gij2ztpzQYsvPvL1fbB6+PcLesjy7t7yK+UYoILyzsj6lQUDq0dD1fsHMHAAirN47HjfYzMmT546fUdEKcJm5PlePn7p5NFZU6YffRAW9HD3lGkzLr5KY7OI+NdPnj65vnLy5Hlep3MgDlArhRH3l06ZPGXaKr94AZtNLyQCIzgpSXxw8fiFIwemTp1x3j8q4IrXlOlz7oflESwWQWZf2v9P0IPrJ075ggvYbFXglT3Tp8/cef6ljMWGKY51LXszfRYJ4/KMwI2zwK3nX3uTSXBZmv11cAYhywhcO3PGokWbI4phBoYxIPSr8CUkof5YFsExSW7S2+cPLu3dNHnK9Mtv0hhsNoeQeO9dMnny5BXb7kr5XGFyiM+FS7vXrvLaf8b7zsUb588snDxtx8W34a9PTZ067fC9cJjN4rAp/xPrwCXzV53Lw9mwKNX/0dmze3dNmTr9pG8MwkK5uramOjHb1mx5V4oaG+ooCmP9Hp49vXP7FPDgAYkYi8UhFD4HloM7bLgahOOGdi72JroECeGlcc9WTwP5tuTuuxyGOt/KAEawZOmv18wZvfjQswZjVu30GqUvlSqB4gbuglJGlaoYPHqzDCXCYSGgXyijQv8T6I+haZR+N28RTTq5ffMtKwy6Rh0+gqC/2dG93MDqSbgoUnD//nPH7r2/fFxlXKd1n96tMAQmYQWDx9GGVj5aeVQZ93yC6vbsVWGf1v4GbUlIEp4EZJAdu9fTBkO8dpMGNLTlorqNmjTkZRdWqnWvlSH9+c0o3LpjU1NtMJT/xDeq3bg51gQCqOxBy6D73vzGo7vUYv43sdTXZ1JQj9Ht3SWy8s7z+aWzSK+JAtHr7tHrslAog5ETfG398YdWjdrWwqP3H78vxIqvrfQ66ZNp50Ttnzji0BuZHa/08N69CQok+sGB5evO8us2Ery4uPdSoLj4/cbtR6TWzVxYidsWrn5XqARmJoLgKJV+bM7a6yFCO7OSzeOGX4rjWaEpe/YdyyZVj05svRJNNm1aO+75hUuv02XpAVsO3+C5uAqTI1Kj8jlc5pv7h8+9TGDKEnds2Z7IdmtqJT28bPHjBCGDwGBgqaKl1w5vf5bHrm2r+vA0lK3Dy/l054vwe4/dLqbU++sADSxO3D9v9u0kop4NfNLrn/cl0teXdh0LLG7btkVRyA2gKFXikA3T1n6QGdd11ffbuWXHyVCbBjqXZ432uhHnYEZcOLTtfaEq9smJp3HKlm3bFkeeP+YTwcKKTq1YeDlc4WymPLVvZ0QpFHpnz/a7Mc1athCG39x34wOC5h1fsuBWAuZkJDq6d0+sFHp3fddev/RGDerlBZ4OTJUE3T94OSgVF0RcvXSdW69tI6OCo2ePpJSALPv7eoegBFxy99Bxv1yrDaeuTepSVy4oVVD0fRQShVXzUYNaUdM7dOi08cXoZXMb6aFyzUYMlUpJxJNYrGOb5tpDAHB6cj5smNCzd/8Z9yOqwnmXxz1/V+zQ0/PbxVmEt3ct7tOn254QgwUTelfxFxHCCJ8IWZ0eTc21x1XF+4AAzK5bE5P/1KuCwLBwubu9nfawEpE9eRlp17CX5ZcFOcSpRWlo0OmFffr0GTDLS7NabqUhSk1Wlby90bdPn979R139oF4oW0ve/etpzYb1s+GqtJsElYM/Hpejux95qJ9fAVa3R48OPYY2K3nk/T5FYWRl02vinPkzpjl5sOp3mbF05Qzjwvzw3EKcgzfvO2XxzMmLpjXO8b378PKTBGa71SvGz9u10kMW8uJNNkpvxUqplJS+ba3+UxcsmTbeypnbpv+clYun4Gk5CZmRAQ+jarXu36Fj19a14JAbTwL8PjIcBqycPWPxtIHmRphUrmJy+Hp8IufV4+eZTou3zpmwcn0Xsyx/32jQJ8AYQ5kV9vI9NnWd15gZ87q3cqBUwogXT78IX/rowcdMJROoLXoRbomeY92xc+ZPX77KkxkV+DTo+YNQs4a9O3To3KkR/+Ml30wlYl6n4fRFs3p3aGigo9Nh5ORZUxc0bcWzbzl+0ZpZbpQ88FOWTdPegwYPbt+mlacLL/xdvJgijR2bjFu4aP7S6XYyaXRS9KsHgTquXTp26NCttdmnSw+SxJilm+fExfMWLJ5mKhDGJoX73QuvP3gRMLnXL5jnCAwbJpeFQYiOfZfBE3t06dCubRNJWnJ8vgiYANoS+XMoUqridBrQx06adHr7gVdRqSSTzUDBo9O9Kb3evEpWIKew+FcfozIFVOXtk/6VmKd3BETjLk2+cQx5dmsP+hzdtnJsa3zb4hXvCipd3b+4dd/ArUeT75YRIZr2Hr1s2eo+dsoDR+7+e6OxyoV6cv2xdeO+dXW1x1UElejzKLFDv/7/HbG5d3JftsOA4Q0qfThDkff6bSjVp3+brzVbJsuUFVs1H7Zs2UL77IDd519UZlGohNJsqUXjpcuWjagLH9p9PEubGJX+5m4os1b/Rk0xiiJY5fVy/qpZkRRMpn94uHDy2Nlrr0jMuZgKxvlsA102VCxlmZka8hBIpmBgbJJUwQzCztkeXKPC2RwMFhTJ+Ibm6vfufDMDtkygnXkHrGVCl6vHwahSGcfcXJ9FQnKSibEhUqGSlfif2jh69KQLb9IMbIj8NAnbxBw0C5aBqQ6I99nykpWImXxztRvKNDPWVQokQEpgx6mKCwSwkaEOyDamhY0xpVQC6/xb4XES1WxxoFIoda1sLOgqLmVzuZhSQSpFgdd2jx4z9tDDGL4jXyUg+Yb6bDqyEGYRhkZ8SCjBTIyN9eiVFXGci8KkIDviwKqFEydMOfEgEsUYIAc4BgYGIEPEMgbOhUgZSco/eh8ZO2b0jisf2I46pFDFMTLUB8UnkTMYPEhUkCvkW1roKEg538LFWAcDzwfcSqW45PXNY9MmjJnjdTKpEGOWbckkigLPZFC/y8ET+wa7F3hNWXL6zrNCOQNHwNPAb09vu5Xl8ei5j9/9g/k3dt74WEB8Xtyr0ii8dyVQv2k7uji/AGNGtu4NGjfrP32cmSg1MKly34SogHPxKM29Q7PvcxQzc6zdrFnz6cM7ZL0JCq/CqbrK/MBb/iX1O9T/NkuqgCy/22+KrFs3/mY7AjWpj3fve65aungKq9Jte+rjtZup/IZNbb5JCYNxBHWt375Zs1bDOjsoIqMq86MIHIUUlnb0J7IDxnazzgrL0O4hJ7t35VacTOp9+/LLqPj3AY8/ZZXrfeWfqFp6AAH8BTKxmIRNi0HXvR/6PPZ9cPWAp7FcIKUns4OzQGGpgHqgxxxIoCNIifiNr78MeCFR6YV6trVc8dRw9Tvd4vjwItLciq/edIWGVKnADYBx+fkOJEkqKZzD1tXvuuDA48ePfZ74bZkzws5EWBgTD66JDn4Zl1iMA6NYPb7Bs+CXJIbR2x1R2SEZJcZ2xhikgpQq1MxEV5KYmQP0Z/zTF+EQg8VmM78I//D6cU8TmUjtFeAEK/Pju3eJIkhR8ikV1nE043B5rSZufvzosY/vk8PLx+pTRVK5Uq3bYXqFW/rDAYr+RwXkpkgI5eFFF7Z4qdqsffTowUTPWiqJFMipAhlDRwRXqEiMw+awGw9dobnnuW2zzZBiiexzBKWc1LV0NC0JDU/GEUbC21uRGXKg7nAGoyjo1BGf0uN+j+7tnmSpkpR9ry2KhDEWT9+q5zSvh34bjLOScoQUgsAIRJbmlSrZpg4cDLcwZYuzS0sVv5k/V25UyQF+SVj33k3VR1TEy7vPw9NyU0NfpdIdsCwuIl1sVNu6codKs988DFXZ92ih/rBKJXrlczM0rSAzPvxTGq1fS/LTpVzCoArM+88kPr+fyHXv2rBiFuX6Y+SPbj/V8exaW23TSnMi73o/ziehwuhHa7Y9Grl2fxvLyv++lsy69SDMvUcPQ/VRQdzrO0/eKngONvqqT/GJICQ5IQ8yNKzMFQ1Yjg7mafH0+rZFSalFuIkRQ/768Y13yaV2bs4Osqhbt26Fp6Z9+vA6OqeSVS1w8uUKJdC2CjnSaNBYD8pvxMBRY0aPnLv6ag6OwQr1Ov1A82h+AHNUrlBRMIPNyP/kPXHoqJXXU1r369y0a5/2vPDxfcYOGrKJ6DK1d3NjuVy95iFQsHI5PZGLUskVn39IxDLCbti0nhEHJo4bO3bEiEmnnsS4dx9oL/EdNXzk1jvRerpcFCgohUwsluk17jm8oXBJ7yGje83OdBkysruTSi4jVXJEz61vL9ujM4ZMmrg3G2ETErh+9zFfhJ+z8lwOzsQ1OgXGmCzBba8FwwfOKXTybF7Hre/k/rnXF40eM2bkyHGH74VSXAbIArWWo5RAWrWU9PNqfsgkQkq/dac2UbdWjxs35uaHQohJgHygt+6hn5AEYgqUut2njlb6bxw+Ctxz9Pazb5U8JsgybQSJWEQa95nSI/Xk0lEjRyw4/RxhMIAhCnQx3619Xb34+aPGzdxwpRDTA5qRluJvQVAWJn9yat1wNSPHe70ulRL0bjuUVIU37tPLIvNy/1Fjh/aaK2g8vEtjI1CA2gsrhxe375W4tm5hrbFi4EfHV+3zjoCUKdun9BozZkzfxRfaTZ3SzPjrWsCVgOj+ved6bbs6aNxmZfHp7UuufCyBBJ/WTaJl6L3r7dCZo2yrbMUSqvC2d6BV526WVZaiGkX26ztR0nY9W2i6VnHCk9Veu9Ilpbe3rbjwPsX3xFKQFdvPv6jUb7/yPzx4LjLu3k67e0Xaq9Mrd54ugYxGzxoad2zcmDHDTkXYjB3XrlJrQ9Nh0x0KLg0aM2bsyo9dlk6zYRaf3LbkSnBx18k7jx0/cebM+bGtPIfPWd+/Xrk6ws9znr5ZA+HbXRhgFJUWpMYXKJzs7RkwibHYwsR3T9/FyymIo+fUoo1tfmQiy8bdhCmKTkzWtXQzZQqjo3PN69q+2j0tQn9AE31Sqm/frpUHC6LEWZ+evQmX4qatOrYyJZRSoLtghFIUJcVk6teqbQAVfkrJMrFxAz8i4wrNXBzNuVBEwOOwTDEMM2zrNm/sZpYd+epVeIa1WwNDAtMzNxFlxhShJi7WZpQgyf9pUBGp07hdOwd9WCxVARWKoAxElu3/5LWQaeXhagrBbBsbM0FS0GfhHVu0rcMhVQiDVfzp1r7TPnU7jMGkmbWadHAx4aAYFf/2yfvkEqCFrdyaultRqYlCCxdHLiZJ/RSPmDhZ6kIJCTEMI2crHWX8pzTCupYtW/Ay4GVmMWLvWouta2xvAKWnZOlYu+ihgtioDI61nZ0pNyXI7218PtB8Jg6NGrnxMpOy9WycdeCS6OhsXTsHG0M48smzsDyBkXvrDm6GSXHhIsLKxUo/89OroMhMHSNrQytzcyNDXQLjcLl/sQsDAEZAl5gQFhiaCFKnYeiYNG3ewohQKkiEYCLJEW/ef8okcV7D1u0dDDDpH7xsLc8uDBlxoSUsazdL+k07KY1eP3ab69KdQ+pxPgU8js5XMIwdurX0+HO3tUy7MMjjIiMwUzc7A3qqWWmy7+qFdwcc3t3KUPbR3y+pUImbufdq7qyJ+ieUexcGSVR4FNe6jpVmw58yUYZdGFTCrJDEIhd3Nw7Ibop8e2LDxVhbr01DC6LCknILS0tEoGM3dmjY3ONb3/5XlGEXBnFuQlQ+XM/Nnk6CFF9fszjUrN/q6R1wSPnpxaPoPIV17TaNnP49vvELyrYLQ170m5efsggD965tnAWJj1YteTj44JYWRpquWJERk0DqW1sZ/dHy88Ar/+EuDL9RtcC9RXAmgSESKe0Ug7hftqKhSLlIpGCwCVIqllPAbiSUMrGcRNlsAkMlZxcPjHVb6zW2KTAExSKxkoRxJotFz68C0cVfNyiEUYLFVEpECghnEwyFlP7BYWEyiVRJISwOB1eb3cAwlMhUTDaHiWnW3iblUjnKZGGUQixToOpNWkC077aroSh6OwM2UzMyQaqUMrnyy24uwAoXiyRA2WNMdnHk5Q07H4zee6GZPgQeAdiSFJCKzdGMWIIQqRIhCBScUVEIeHqKNjchFsEC5qhMBbPYTFImkVM4l0OAhFUqJTB9JQqIyWSAa5UUqo5Aqy+CA+5Jy6ZSSCQyiqGJAGEgQ5VSiZxE2FwOBgM7WSqQyBkEB6XvC56ay8Rg8MiUUimTAeEg/l9teKOGgmAmwWZqcpM+VolFIk0hgFMEi62Zd6yQiqVyJaQtm19RURveFIZePRWiO2tM57KNQgPKpGq/I8bvkK+gxcy+ZV/Vu7wbveSHH77+qtXAqe4aL7pMaFTMjRs3yrjhjSz3yoULBp7TO7qU3YL838mH8mx4E+V78Jmk9fTetbXHf8lfqFrgNTRs2FATWGbCHxzJMOvTtf6XiXL/u1BFEbcehDQfOtLsD/vu/wG2bNmSk5Ojp6dXZv1SfhYtWiSVSps1azZixAhtUDXB5XLXrl27cOFC7XGV888//yxbtkxrnVQToBQ+ffrk4/3IyNxEG1Tl/O/kw8ePH7XH1QFoGuDvv1b2+k7VggYMsgl0Sv/eMfdvURu/CCmTVfKoX4UAA7udiQGDTkX93pr7X4DJZPr7+wNv8f79++3atauWBaVApx0YGNiqVavXr1+DKqUNLQMwDMzp8uyOAYyInTt3AgsCZIU26C8BIgBfojwyPH/+PCgoaP78+WWZikcDIwj9xrXsEkDQpUuX8vPz5/+zVhFftlnJ5c+G/6F8mDVrlvb47ylnRgCNGhkZCazVOnXq/FTVrly5EjiDoPGA1lvZr6FrKDOgyIA9CzQLqNkFBQXVUlJABmtra6DgAgIChELt7JhqATy+ubm5QCAoLS3VBlU5fDUZGRlfWlPVY2BgAPq/Le8ujrWstuXJ/3fyITs7W3tc5YAK6ezs/OHDh19teLNhwwYQ6enTp1i1bhdRw68BZQl8jnHjxp0+fRqUVHVVa+C29+zZ8/z58wRRgWvilIXCwkKWGu1xlaNZw1df/y/e3lQ4oLNRqVQxVpKmAjNtUJXzv5MPurpV/CnId4C+H2SCk5PTTze82bRpk1wub9OmTcuWLat3wKWGX8Dj8UBJMZlMkUi0evXqP3ktVuEAvbZmzRogibGxcfXuwgB6HXt7e+AwLl68WBtU5ezcuXPPnj0JCQllfB1UEYwePRoIYDWh5eXxW7VBVc7/Tj68evVKe1zlkCS5fv16YFw3bNjwN6/FBg0a1KpVq+pdUr6GXwCU7Lp164C/DPSdl5dXtZQUkGHevHmgVtWtW3fChAna0GqCw+EsX758xYoV2uMqZ+vWraBEqtc6Aa06JibGaESjJ4tPaIOqnP+dfAgN/boeY9Uzf/584G7+awbCDz5hAGYCsMCBeVtZKJQqpVL7uzqgP/OiBVAolQptUBVA5+qP0gPhfykHKCPNZjPgL/itDa1alEol0LNABvUXb9WJ5v2tJiuqiy8FoTmsFkBxALPpi+VULfzv5IP2oDr4mQA/ULXfASMMQj0MpoWgd2Ep54OQ9ERX7e8qB0YQlYKer4oikOZj259A0dv90Gvi0O+AYBQDvxEU+y4zmDiCoAyc8Udr/pGkQvGjldzVX/qW6SOwP4Z+pfozEWGcST8TQeAgBqgi4EnVz0jQa8BXZ439PwmVFRMeEhqeWUz3T7LirIgQNWERsYnJxeLq7C1qqGx+pWpBC6UUwvjQoKDgd+HhkSHvgwODQrNKZEg59hhjEES67+kZqy4Wc1jV8OoNZTLJrMNLxo5cej4j6cXqk/clJPbDLV5gGJWW5mbkFal/ogphYWZBkbgoKzQoMPh9SGR4+LvgoKDwJKFYkJWbJfndrH+EyVZGP5w1659YFfqtYsZYHEHU3RnrvJJLMTabXsEctEbtuYoCpCaVk0wmW70AuTZQC8xgIvnxkYGBgZGx+TATR1EcUQiiPwQFvYsolEL4l08eyoUqLTIsJDQyV/iNKpGLMpJTiqX/Vi5F6fGhQPPEpml2XylMorc+TUgv92A0JY6nVVzcNzu4SBMiQFKhSTlf5y1IijLD1aovNCwyNimllB6YITOigD4Myywov6WmTAw4NnfkjBXLZoxevCtDoMyL8PVaQbNm6awe7QdcCf/ymKo3F5Z1aN6xR7vWc/+5d+7xY21wxVGYFE0/e+5XT/9Lzku/6/blKXTZReSWVG43kBv/CSSeVvB18438FLroI+Izq259NUnhp9CQsCj1ShzgyQV5CdFAqpCQyNji7zOlbPyqLSEYRonSbhzw2rBqcb++XcbPW7lp04FXCUUMJm0BlQ367XlpQUpGoarSF/z9ARiTkR/+PBHltnWTbFqzL71UQS9b8yOYHE7E/a2z9l2mMILgcNJfHJ2z53hKTPChLZtWzh3XpW//xas2bD35OOmT/6J1y8NyYXpRwl8Ao5S0NDU1V0ovxv0V0JmpJMUpmZlKBC1KDXkTlQxiVnC2oAysJPX2+fPPokt4fD79NZr2BIQxmAWJj5dMnuq1ceOUSYt8Eos4HPTZ2TXTZq5aM3/m6sN3hCi99K82dhmRRz74Z/aouSsWT56w6lCuWJt42OONjWu1OReUoznUUBjvvXjStGVA9Ry4naeEcpPuzhg+FmiisWPnB2R+3pSmDFAlTw6unTlzxfLpE+bvvyOilYb49an1EycuWbFi9fmnMZpYgMyQh+vVum/1kundOwzxTpSmvj0yadiUFSvmTpyzMbaofGPiwujt6++2+ueO94M7TUr9/3kQa9ly9GVvmuv7ZjRs5tncSbtMujT9zdFLkVMuPvZ+uJN8c+nO6/JutfIvcmJuLR49fcWKRcOnrw7JozcXKIy9v3jSVE3O53x9SvnbG9smjJmzYsmMacv2ZHzbU1YkVOaHCwtHAXnmjZizMaaIVnS5YVfnjp8GCmLjsYfFlevxaVGJM8+uXTB72Yo5EyZsufEOhLy/uLBr/1F0bdiyPyy7AkbJfqVqVQo5ouu67OSDh1cOdWjrPnPHZe/7Jwc0MJUr4C/bwwCPk96HhsAoCGFxefRuizC9C44aNnBBPzdsoGMwcBUDwzhsAthPIOjLRjWcbzaqob11BNfcn8dj0XegIAa4NQ0H6CGUyQHeLQhGmSweh4nACJPF0e5XQ28tA6LTkqhRf+cKYn7eM4YJqVB9pwEjZ0wbM9izTsPxvTsSKHDeacFouMS3PjO9no1Cm8XAyxcUl5o1GnLirvfF7VNrt+t47OrDOwfmOvMoAf2B72do4THtRjZc4oswHBwCmUUw6NxhqD+0pfMNWLEgG2CUgeMsPiPx+eG1l/x4XA6GgGfUZiH9GfGXnCkTsJJErI3w9KhjXotXHvVRcXlcBqK+JUowpT6Hj8rbLXz44MHSTuSJY09zkgPO38+Ye/Gxz9UVRX4XfCMKsF93Ib+l6P3mLc8GXnjk/fiiVdLDY89T6UBB8r1773n2ToT4my3EZAWHdu7QG7T9gbf3rX9mWeLyu9sPsIfuAJpoZuPCvUf9y5wLgkjvXVdy14Mb3V6T9eCcbxolSb6/6XbMptuPvL3vrBr29fsLh3YTrql135XdUxo1b+tpXXRyx+UW2+6CkCbK14cfxGrjlY2izEzKunYdPQjS69zANTci5nPzVd4/c07p2qqunrYx5oUEFXDbtLdDIcLF05yZGJ6uCa8YlNlHVpzQn7LX29tnvEXijnPvQSdwaOdOvUE7NDlv82XKnCzmzFHfgcd8vR9dskh7dOZ1hYrxBVnynlUXnJaf8fZ+2JMZtutGNETl7951wGXaMZDtl7ZOMC5fBfxDEnxOnYswvQiyYN8gn2Mn4xSQWEnVG7ucrg3n9ra2rYAJFb/zEClSIVfKZQqgGlQKGUTKEQZTmPxi+djBg4eM3n83hsuRXd/lddw/g8+T39vt9ShMxELyTy4fA07PX39TyAZKVA3Qh1TmkeVThg0fd8IvDmWxmBAqTg5YCiIOHn34fjTOBXpZHZFBoLLkffOGgjss3+Uj53I5XOLT/X9GguPFB7NVzNSAU9d8PoI7ZL68te34s2JZ3kvvS6d3rQXnt1//AHOB3hbf2TEL3HfinKMZEM7mcIs+ec8dAs7PvhGUZuDSyrIkYs70pcF5fANdAkNwVJK4Zw59etW+p0qgzdViAOhtSBBt/gDzE0Xp1cRAzy5XkEBTymW0Z0MCTYl+tUMRnEkJE/8BiQ0ZsuqfJ3IOm8MUe+9dNnTYCK8zLxUsHQIR+J3fE5AoZxHSx8eOnn+dweAwmSxW4acXZ889jbxzcsjS/ZkUtyDo4mS1wPcjCwlOuVY1oiCFTGYwdNWWNVO7Jt5ZN3Ty4hcpUhat4+neD0VQRX6xHJIXCmEDE938D8FCw7aejhhs4dbIAEqIzoWQ8tX0rIw8hpObK6ipNp3cbNIiaG0V9/xssXGLYS3shd+sayNMeR6VYzlwwJdtV4BsiCy/EOiGQhGqb1j2qZrCpGypad1aXAgyaNDWhJeclvbx4VOjBkOb//SjccXtMxeg2m1sOFxKoRLRO74UFCt5RvrlWyTb0Mwcj7h97W1WVnZyXqZI8dkzFsU9jUU7dmijOQLkpKcLYU3L5BnbYrkFFWrVKnJTSg1dG9qCn+08m5CJcVnZgfEFVgMHfsn5zyAoplQKCwtBCQhgHSN+5SxrKcpKlZq7N7CEIEbHJh7S+NjMhOfpYteBvR20EaqE3MQiwqmBMQSxPVrVR8URGSSKwCplRa5Y/DtVSxtqNJofwDJVlsbfu3bLsvv0Kd2dvG/uDc7jWhBpF06f8X949WRgjJkZ6+WVw3mmnaZPGJIXfupSQArBBs0MYbLxMO8TpwJL+wzvWBIRLixWwpK47dsPyOsPmTG82atbp5/FFDOA0QejTLjozE6vAKX7mBFdY6+sP3Q/Kj/6zvqTzxr3G9OCGxkQGpka8epNaBKC40VRQbeffCKZJZfWLbuXZjC0T6OAQ/88SiiKfHwqUuU8Zdp0Tv6dE48/YSWhXluPYE2HDGzM/BT+6lPgo7uvk3pMnNyAG7L91A0lJTy10+sNXG/MsE6R59fsvxmOsoEp/VNARnzJDW1T+QLQunCp76XjSrfB00d2j3p15GGUUBR5f8/Njy0G9mEVJGXFFzKY8rCA+1E5SpwhD3ni4/8pH2PipFJJGNp6eDiauTUY2qMFkvhoxT/XrDuP6Vlbsm/xyrf5Sma5NkaAYVJeKpS7tR16fM9qx+I3l849FcAECqskUmav+cuNonc2aNDgkrD2+qmd82OTRJruBdYztkJy87Ogz+sClRETc0Nl8O0b4VnZGan5WWIVBlEF9+4UtBna2xiTffsldHF2vjw1Z/Os/l06tx+76YqAwgetXoP5z2/YqP5jZtu141qWWQy+jQmc5nc3KCsrJyVDWKAS5mSkQ/kvL3ft0qVjh16HAzK08b5QGvUsgejcvinQdNPXzPywsXPj+t2lrSfM6Eyrp7LDcl+xeOj744tHjR154FGSIVtrPSa+uJ2jcuvu+XXhAnXN0lYuGP46HbNiYBrZG6Q+uuablZWVmJkuUolzkgsU6TmbZ/bv0onO+dIvPhruOnfF8LvTWjRuMtaw/5xRzcqxBswv4Jva8OLuX/UD8iTlZEiUwqzkEnlK0tLxfbp0bD91j/e3e6ZXHqaOOnkf7/snZmWlpuRKCqUySI/Lirq4vUvnDmPWXRFp9+suF3/ZhkklwrLqOmR8bUsuz8CYzM2NShO2nrGyp+zB4DHnmo9c3MiaX7/LmLb1bHlcvh4ij4nNpFDQdlGGKueFb2LjvlOH9hwxaUwnDgcrSgkND5c5OFnxLW31Mj6+eBlP4jjMYKkSg+4FQMMWLOzRZ9y0Ic5Jj32fer9n2veZNKzHrPnr+zRypFdfpV8fAS+bxeMQpFxs4Fxv1JRZ/UdM62qb+/pRnEvHMd1aevA5hAkfSYrNSAp7kypynzh3wOC5q6b26Wjr1rhXn57mfL6xmW5mQm52zKtHb/ARC+f36Ddxcj+7yAeviknssy2r/iRb8wPoK+p3g0aUSkVyW/ef2NzFnK+jz5FLUlJS3geEGdUfOmXA4GkT+pqa4HI5RbDVwyz0AAKXw6Q3DyYVCpahlUd9R3O3Rv1a1U/xeZyp223OhB6jV85rAMcHBedh6vGWMgL8EQbBxsUfn1/ftPZIBtFg+MhOHCW9VwUMkbLc5FzU0tbKGgp78OxTsfKbAXTwi/rc4MuOQZPVC3o+3jlr1PixZ1/k2BqxogPvJ5o17Fm7HuhX2dxv7ERpQRrGHbtox4FdcwVPzl4PKVEVpeYRtawtzUXvbgUkCMosCqf2wCWjnA4vHDVq6iL/KJkxCxfKMlROnfYfOLCiv+2lfUdSvx+EjH12qwj16NZUH6KkgsykYqP69qacBP+7Yd+8RCoTiGX76S9ePfN5dHd8R1vUzFTt8JV6X3yp07Sj9TcN0cTCkgfDaqFEuYkyA/0K/foLMZ23bLo4YOeoUaPWXHrHZ3BRJch53tjFIOfnCHzPXAnSrrQJKcXFmWkiCw9HQ2WY34O44sqZvo3ZLVk+Pu32BiDPtluR+gQXVuZmEMYz1+w+sGVi6u1jtyOrYq92h26Tx3mqVk0cNWbetoQclAVLaw/a9vThzQP717He7l9x6k35R4z/UtUCl1qW9eTS4fXrt+w4dj0pH2KgQAZjKzMsD6Gsza1hSBThf23rmo2bdx98+6mIwDG6hYBWqxAXi1C+PvDiID1jQwYDgUhSXph67/j2DV7Hsvj6tta6FL36NkzKJCSmo6d2Vvj6egypIL9AxTOkF+VVEkZ6bB7w4jEU6CqIyWLS2kKpYusbGtOf4QlhnM8loJT33rvWb9q6bdfj4FScgYuLhSjPlIdAchXXxMRElhl4ctd2r80bz9wLlEIsWC4lcV11cpSOvh4qp9fRpYEhlVymkCooXK14KRUBM4DCVZ/7CTCKU4L3j85vWr1x0z/HQxLFHFRVUgLE0wfNhq2nz+bSG+EA9YWhqHqSFb2Lu/pCmFJBMqlcpZCDlEQiFVfXgFauMFuPy1BIyjckjzEwQcrVEwe3bbliNHj5qRO7mtgwFEp6V062MnnXuhNOo7fdv/Ng18w21/7ZKzRy0UOALICSvFSlob4p/Y2L+jZlBXPutfjtSz/fe5cHtbFj86mnNy6HpsYfOrjr0cfwJzcvvEvVvnZHcIjP0nN2tnes3aWjDSIMf7Nt1flWC4/duv14+9i6Z7Ydyi+zHAiz8/Tdr589enJ2e+PaRmxLYzasNDFxcHR0bN2njUNRfOZ3SzgU3rv01tCzI63esl+t2PVm0bFbVx6+nuxSfGD/gwrwJ2EUSXvrnSDp3FG9Rl/mq0cxqs69PdXnoDC/81efRxvVd8cK3kWUQpA8JlDI8KhfsRspwuy6A+89CXj05MnqgXVhc3MTvorDVOd8nS4drWQ58dp9DBWxD9aeSNpx/folnzf9uJH7T74uX034GbB+kzE+z58/fuIzt5cLZW5uxFFyWYYutewdG3VtZ1iSmVIVK2zAuMmUTeef+zz23j3X3N7QQI+JEnwzKxtHp5bD2rqFh8Z+3x2XhT9Vtep5uUAirCT60Yk7CRtuX796ZLYNJSdZRE7wqUtJ1kt61zp/4kShMPX0wQtNl1y9fv1EKwuuRK6glRNJQix9a0NxKj3AL3l01zevSM7k6/HtXGbtu3bz9q0bN29Nbm8jl0kppRIzNWGLYt+G5kKQLOhjFOpav0l9fnLE62KgSqPuPgtLZLI5SYX5TEgZ/OStQKBgctg54R+evkuBKEFkEmXuAF/dt5ffa+v161cH1baUCKTGrvaq3KDoXIhRGvLyzRPfS2feqTwf3Li+eVQrvKgYMjNmlUYHhoGeXBIUFstxrqWL00+qUlJW9o7C9y8Ds2AEEvv7vOEZufM46hdK9B42Xzo5+remCsIYEyoKOXzoTr9d96/f2FVfBxVADHMrND8yBsR+/cQ3LqmYYOrIIUmGQAgpUt/6hyMMTHMHcDkJnr9UAm5jbstJ+fA2UwWRaWGhQtzOTvdzCmUChpVigZxZf8/Da3P6NOLiKIbAanOV7qZEoLfh0v0MCUkUQrGhk60yO5hua1mfPsi5Hu7mUIV8GoCgqujnT/Pgli1rN2rSqqWxOCb2U25JSW52ZoFIFfTg1K23yfq1m7LlCVH0lISMiAzI0IolllAcPm32UioxCfof9Z3KDIxiaU8fRXPMWzmYO9pbpMbSb5mzI2JzmFYWhMz36tGnUbQ1R6W88ElEuvRsQl+jkIvlGF+HvpqUlyjF5Zx3JLy9cUG/fv26Dttcb/DKznb0OtPBDx4Wu7Ts4KB96xJ8+8Cx++9ZVq1HdOSt6dm3X/flRPtR/b5u2V2BIJgk9urbZM+ujYzNXDFpQlQWCEyPSIfNXIwyP9476x0ogSgZyVSvJcCC5CVyiXrblMoCQYtDbofnte3qYWnhAgmi40CDl6VE5jCNK3nro29BMPTV3QeyOk0b8nJvBryjJ2dABX6v0xzcXMu/88+fzm2lDTqgNSmVrkOHTnVvLOzX34mQFOvbsUVxp/feM+y1atMI5tT+88497zxkYMuFqwd+PETkC7geDLWElEoi53Ye3f/B/C29e1/gISxbHQbHssWEQb67hnY4YcRTKOxmbl/S1l5XAbStcYO581qumjUkuBZXpNds+5oudTDrBjcXDOveD2IyZi3f06nXQMaoxb36PTNB2HaGHJUK4ZviwSfW9j6YQFp1n9vIvaRX5xn7Z/Z/ZijLV/KdGUaObQd63lk1oOc/qNhj/PKJfYfffL62Z/8gHXERatgNNWs0d1bT5VMGva7Flhi12DalA1NObw2mkkod24+fHRy/fGC3g8YKBafZ0uXdmcDvRtggH74xb8FP7QGllMP69ft1ddkxu6e/IZxM6TsocbfuA+1urBjQ+7UJG3e0coQxnbZd28xZOjy6jpvS3MqYNmfpGyiVkFvjluQ/27rOQvavHDP8+bKx3fpxZGKPkXO719cBEqlTKAv0nAcMTo++Pq3PEc0GO/X7zpo/oj1DJZOxHCaPazFl+8Twcwa5aYJ+6/c2amzSo8HV5f1660FS++EzO9XRU0jL6TUXXFi28np0tihP1m7h9qZmPHzQ8iaDQLj8oHAKPGJZF1fd7Zv3vHQy7desw5RhrltH9DrLVpi0mtS5ddMGeR6jF/Z7aswvyCHH7Fpi/EuP4ldIY3dOX/OySCosZU3augPchz9wduPnM7r2C1JksUYd2GbFLPE6so07pU17V8M33o8kddq2tVG3C4tmM/peW9Svj52hskRquWh/l/K9hyYa9xtl2EaIMA0bNtauv+3Yc/7FPvr66vEhUhqTXVxn/MwOwAXqP3urQ8tIj+Yt1bEqFtXL45t3eb8nC4vMey8aWlcPoppPHuq0c6Q659tN6dtIL3LXmb3vPIb9f+2da0wc1xWA5/3cXQwsXli8BWOCeRi6Nk5IpdStoiSO5aDaTixqt2nUuInk1o37r8kPk6RupSK1blO1zUNxouRH4qhS2ySS+VGpjaxaalJYHssSlhqMk7CY55qF3Z339tzZAWMZBLubZKk634+R5s7MveeemXvuuXNn7nnzhz/4xp+feOCwz7UYJ/Y8+72WDIfAG0T62ws//+MHIW3qRs2jz7ZWibh6/+Ot7z/38OHfYXLlkacONKCh8BdNfPyfZ0/9OowpydSOn75wXKClq+//qrVDdlIzeOW3O47eNmeYOTdfui+vgXBLFAYALIEuT0xO8oXeQoHCCSo+dSU4PM6IJe5yTwGLz0/OOcorSlzk1MhIXCivcCUCfUMJlS+v8nK801PAmQ4xwbGpTwZ7R6dSVbVVtI5t8RTzeiwY6J+RDBx33OGv2wrja90MjEDLwx8FxpOGt2ZPrVeAzjT+2Ujf6GfYlsrmugqe1a+HguFJdXvddp4UGLn3D795vf7IM158wr3DX7VVNKT50EBodpEo3+7jBGdZUQFPyK+dOfqu+tBLPzvp4ZJXh/rHJuLFZT5xS4GnqFCkpaEPAxEptW1n804vl0yqUGWwnATFEfJ0T2BwQSO21eze6ROTcRknSS0+F5mXSreWsRSuS7Hx2VhxiVekMbBj6KX0wnhPaETDnN7KUp53lbrF2asDg2M3vDtqXBQuQHF4cqirb450V1e5CZxzcnJkJr7V4xUpZXRgYFwR9+xt5Oav/Ts4ojIl/uYGF5GOuXYTZ0ZRGAiSlKL9g0OxpOUXFm67Y2eFhzD0FE5xeLK/v28mpvBbfH5/DZqhi13vGxhO4AW7/I1FvKGu4crwG43CIF/rD34akyihdO+e6hUduzY7Pom5Sgqw0HNPvtJy5pet9QWYOh/sHpg3hPq9u4uQVUuGAr3RhC66q3bXetOX3Y66bhQGfSHcPTCt3JLPYiTcPzpNuyrvbNo2N/ze8+2XH33x7N5CZm5ibJF2f8W91LyVaFcgJGm4u6Kh1rfmYlG5Rh8wiYc73+glH2t7IDsvLh19QHik4V/tb1tJq5OaHh0MR6IY6Wi8y1+QngVQ5oOBJc0Tky/9pF2578dPHdqFJaY+6htWdKK0+qvVpevLlZUe9OvDg1em5sEL8d/daJWRnO3t/XgRczW1NLkyNPDZRWHQkjOh7qEFDC+uaKgzb7Q0NdL7nwktRe1ovrsskzXjYJCaVcCbNDjBMoyuyiq0eRyjGfRhLBo465qq6STDpFRZ0TCGZ3FNVlMUzzE4uLIozIyK4h9a/gjBov96oW1oIA9khpE0x7HmxJOBItwsD5NRvBn0ORKUKEF+5ntN9CmuoSUlWTdwVuBpIqWqOkmzsZHO58+8eKDjvQcr0BBcljXIlkfZIgFSYDsMIz796V9f/kUnd+it9sP6ggSlUqS5gIChyYqKLI5VnATZL0mLIJCEUBdLkrQJRkuJ04SsKChgL0lxNKUo8rLsBMXyLGXGyTXXPNBSDMeDXwmagmE7CgeJU7zA4iCYnkrpqmqQHEOC5JDO8RyZ0hJJGVUYrkkZsiShoJgrRAIyM7UY+m4E9Lz8Uxyqi6KCltEhIq0rDEQxbwEoD91dHDMUSboZl+g2Nmxq12Gu/y/vXCl58sg96SafBeub2vUY/uC1y9o937/PiiSYBZ+Lqc2RtIl55OzJ9m+dtJKyIhX58NW/f3Lw4aPezNek3Dx6yCXgTY6sZWpX6TJcLhdJkuYX9Es4RIahedHhcjldTqf57z9BURQYBEEUWZrmBDjk4Gia5R0OMFtwGK0gwLC8iC6wEBkKfY3AInh0gcijBAQFmVtnAQ4BFUCASeOdaK1hq0SCYuAsuI5Fl1GQCxjuIl9ja9t36tG0GcGwAhx2WtkiARhOEASHOvnx0ELxY0fu5TBSBDFodBh0gcQF+W4WB5dbIqQRrbpYkphpSGyaYR0gLypLgFJWyi7yDJxPkhScY6rFCUYTfYOBas2hvxscPNqnUAKcgP4DgRzSYqBqMZCZCNYX5YLUYhW7Aqgqx3GapqUXirVS18TMeUnRAKqLVc9lXYHANMhiKg+MMgDdzypFL4PuPk1DbyKKOb1KK2o6fDIHOwuAGLAF05/ezYKabz6ei50F4CGDbR7tCwClw22rKCy9diOnVbFxb8sT383GzgKbRw/WTj5AjWe1VaRv8Wo7OjrARxgbG/N6vXlfsWmD4GCmeU5NLijG6h4Y1A+6ArBeSjy2CEPBNdy0/yHgYeru7m5ra7tw4QL0nHlZSAkepnA4vH///osXLzY0NFipmQN+MWxvfy43DjgR58+f9/v9WcfdyV2Grq6unp6eEydO5LGRd3Z2gju5eKj06+KuWqPESs2CHNSxefRw7Ngxaz8fRCIRaJj19fVrvkA4ffr0qVOngsEgtN60wm02IXDLwK9sbm4OBAKxWCwvdwpk8Hg8dXV1MFJLJs2p2jwB1S8uLgYZ4vEv4wPMVQFvDpidnc3FXudIejD6o8u/by27s6UwJyc9azaPHqLRqLX/pQMPpM/nu3TpUlNT0/Hjx63UlaY2kUgcPHgQxqT59f9tNgLcNTAuMGrOY4+om4sa5/gCwebz5R++yeqo07eIBvI2+QKaBji2586d27dvn5W00tQCmqbZwRdsbDIFOjyOz2eANU3Xnv7Tb2diUVlTjt114P76r1kHbPIERaHJJGvH5BZTa2NjY2PzRZDPqTobGxub/wsw7L+JNHHMwcBlzAAAAABJRU5ErkJggg=="/>
          <p:cNvSpPr>
            <a:spLocks noChangeAspect="1" noChangeArrowheads="1"/>
          </p:cNvSpPr>
          <p:nvPr/>
        </p:nvSpPr>
        <p:spPr bwMode="auto">
          <a:xfrm>
            <a:off x="10553700" y="361553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
        <p:nvSpPr>
          <p:cNvPr id="8" name="AutoShape 12" descr="data:image/png;base64,iVBORw0KGgoAAAANSUhEUgAAAc4AAAB6CAIAAAC5qCQwAAAAAXNSR0IArs4c6QAAAARnQU1BAACxjwv8YQUAAAAJcEhZcwAADsMAAA7DAcdvqGQAAJzXSURBVHhe7L0FYNy41rBtnPFgmBkabJsypMzMzMzMzCnjlpmZKYWkadMUkxSCDTMzDJP9yzNT2i0G7/f+efbedCzL1rHg6BxZlmCKoqAaaqihhhoqE0T7bw011FBDDZVGjaqtoYYaaqh0alRtDTXUUEOl83WsVkWS169dy83JhmD1fzX8D0Op/6vektLIAMM1VaWGGr6DJEk2m92rdx8TExNt0LeqtrCwoEXLNh0694YRpOZd2f84QMEp5HKcwajGkgIqVqFU4Hh1yqABRVEK1O5qzQoERdUiVJ8MMGi4CKlSVWNhIGohVCqV9rg6AJkAigMYjtrj6oDNZt6/e3vDmuUDBg7UBn2rarOzMlev31qvoaefz311QDW3nxp+Doxh2KhxUy+cOSqXy6uppGAjY5Mu3fucP31ErWqqq7bQSavrMGjl1SWGVga1AP+/lkHt6FS3DHRlADIg1VgQzi5uJIU0rGM7aPBQbfBnyWhysrNWrd0sEInd3evWa9BEKpVqwmv4X4OvwzlyYC/QdDnZmVNnzhOUirQnqhAmk3n00G5TM3OlQjls1JjSkmqQAYBiqEwqHTagc9/+Q6fPmV9SXB1ZQTCTkxJmTx21YOnajp27CwXVIAOXy3n65NH2zav3HDzj4OBULY1XR5dz+MDem1fPX7r+mMliqZTVYNuCprFozrSM9NTTl+/JJJKq9zFAN0OSqrOnDpuaWXTt4Dlg4CDtiX+p2hWrN5IQAmqtZytPibg6vYAafoGePrpu1YaS4iIOh7t+8/riomooKYKFrlg8n6JIe0fnWXOnFRVWT23BMFQikdZ2NJg+e9H6zWsL8qsjK9hobFR8y8a1Tl64PWBQn5LiapBBRwe9dePe2OG9AwKjXd2dq6XxGhig61Z77d25KTK+gMVmKatD1erro4P7DkhKjHvxLkwiqobxHGBNk6Ry7cr54GePzq1+o2q79ejbzLONRCLWhJcb2p8o2zOX/coKRO0OVbsU36Krx9u8fjUoIBzHV67bXFIs0J6oQgiCtW7VAhRFLK1sp86cU1xUYTL8VaFjGCaRSBrXsZo0be6q9RsLC6ojK1isuJiojq3qHj55pU//waUl1SADn8+7d/v65HGDfJ5/dHGtU3GN9y/Q1+dt2rDm0N7t78LTWGy2UqnUnqhC9PR4o4b0TU6Kf/IyTCIWV32z1ajazRuWoyjWvVPLb1VtuSZ7weB+GAo00U+hIBhBGQQTBQ0IQTH8l5H/BYziBBNDkYoacgESYBjQTjhon7T6/ANASaEYg8HEQXRwMdAs2hN/gPp5sb943oqGTh/HUeSLzLA6AEP+8OErEVC0oGB/JEZFF/qPANVWkw/a42oBUQsB6mJ1iaGunxoRQOvUBlYZnyunJmFQMzH126xq4HM20GqhUptGOVQtDCmlYqFA8nM/AcbZzOLYGzN7jHwYX4iiSlHpnzo2KM5Ulb5d1WPgcd9onE+Uq0NQo27ckEhQWlpaIhJJgAL9g+aMsnWoNyeWTR2+IRVGSbFILJFTMIwz2Swm/qNBdwroY4LF1nQoKoVEWCpUVnW3+gVKJgZPWyJTKTV1GPyViktKS4UKkvpvhQIajkUwq6q2qySlAolcSb9C+AZQ6IqiVyt6DDztH4/zKqDQfwh4RrkUVAOhiqqkFH4PMFEopRyUTqlIQiL/tT9ARUJBRWJgSCVVHwQ0B1gpBAKUloBaDdT+T4oeYRBsJo7+qLaXCzloHKUlCpXGiVGKBUIZfaA9W4VQcnUzAf8TCkW0yv8ba/CvKHNtwzi6ZMC+2aP6rkhBcMZX0+k7EAyRl6YGBb8pQpVBJ+b2bDwxQo4QQOf9DmCBUor80ODn8VklMI5pQ8sMgrEoQeD57b2aOTWqY929a+8bfvFKlP27XIUxBpQf/zHwZQzJzv5nQLvJC88rdNmFKeHRKdkk9J+rYZSSFMZGhWaXKDl6RKy3V6+6/V/kywhaL1cpwHxnoMUXl3Xu2Mpj4d5rJJPACC6WF7hoYP32rbtdD84guMS3woPqLsiJi4xLlCjhyta2CMZE5KGrOnbZeiEQ1eF8WxXoWYbyvI/BAQnZpRVQ6D8CaA5cnLh9TMM2bTo8jJPzmL+vihUOzGAgwuSTyyc0q2vVtFP3U4EZGJPxXa7DKCQtiY8OzSiS/Nj2Lx+gduDyvMeHF3Rqag2aw8BBkx4GxeNM1r9tD1AXSGl6fGhidjEtUkUBA3NE+Xjn0I6t6q679Bbnc1HJ++X9+x/zi2N9Xy0rG7qZYCWXVvRo17RWk9pW7Vq2PnXLW4qy/tTn/UvK3rGDzJcU52Vn5MsphM3h8Lgcji5P34DHYWC0441gHB2ugR7G4bDZEBtRQoZOTTr09NRFKGBNcHjqmCwcxGSweXoG9CGPxVCPHCMsLjjEuFw2C+KAHpUiKZTJ4avj8HnqCoEwuHweONDX5YHuGMYJHX36LJegbwgUJA8c6vOYuHaCMM5iJj3YvGDpOql1g/bt2vBLgxbPnnInpIjL5egY8AgcIUmYpUPfHCYhJkcrD303ksKYbA6XQSlZbu26eDZxMcAp7219x2+7xtTlEBi482fhCRxjc/CcgJljOl8KlRjzcB2LOu17tTXlsLk6BJuBkuBWBC0wBtOVjZbQgKejw8XA81AQzqYPdXkcBGSBJn/LBagsytK8gvy8nJc373wqQfhsMuLNgzcR2aW5yWmZhSoMY7C5IEV9PR4TQ7h8btythYNmrclHgbAIyqCzhZaHy0Zp6SoWYMXI8tMzCkslCBMBCTExmCIRti6PzwU1B2VDXNqMqvBkaWAGDqeFPngSUkQV5r5+85FiMekKg7P46uIA/+OyGKDQEQZbE8Lnsyt4MANGOUzV66tb990Ibty2u4eO6MHZOyWgRuAET0+dIouBsziskg8Lx7c/8brYzIBb0VmBMHDlq3MLZ3mdIaxatWvfmsy4vnzZ4lfJYrYOX9eAh4PygTCuPo/H4+ghhQcXtF964YO+IQeUUkXJAcOkqLAwPy/39o1LqcUQjijys7JKJHLQMtBvch70MkwuT1eHB2oDsGy4OjwddsVO4qabSWFmmhQ3a9qxk5OxcOPM8YfuxKAcBspgaVUKE6MgmKXWV+B/OhyizAZ+OWwHWp3iDCaTgcle3bmYTpmxs4JD8qB6A8a1q2WEinMfnDwWmaVjo5vHhDBSRXGNbJzchBwUXCN5dOnQx9hcj47jOzS3iX523O9lvARm2Hcc1qOhI0clfHPn8MsIka0dF4FAbw8zOEhRqO/lm34ZFGzr3LN7P09GYejVqx8QHIotkPQeNMZZGnb00s0cJebWe1zXelZUWszV3aejSP2OA8Y2sNVRqmCGKvPu1fsCy94Hb90ZYA2FX17Za/RGXz//bo617hzyrTVopKcz7n/kWBrLo++wFrGPD/oFpcphlkv3sQPamoG+CJQuSTJMHd1RI50Pd488Di0ogu7v2W82dOgwceCJR8/jgPCOXUd3cyHuX7iQUyB8cWH9ad0ZdQwd3euzocy3B0772nSb3d7NIOP99V1viwePHGUli7i+92qMlDIyb9ljYDdTLpny9MrlF8GEU5vhPTrxGQpVBcy/Bl2arqM1loXFvAnN72bKDHn3gteinfWLTBKCmUw42ff2lRdvlXybbmMmmMfcv+4TJU1nHN65bfzEOfrFD8/eeFEAwXoNuvXv4KlDipU/GHIoDwjOZALHVJAadPbQyzojRjeyUT7ee7jYsnXHJsxK9OphCFGR4c+9Ge0mDKVevnvzOH1Ke1MmW5kZeHLn/UwVPQPfoemAnl0byGNenLvyMEUFWdp36tanDR8VKypqRjwMowpZXlayiKE7ZMv5/qYSv2fxOAnD+fGXD1xLEEpsOo7pU1//wflT6Xli+fUtJ3SndPL0wEkZWUEaBigzZfG7S0fuWXjOOXpue0tb6PWZiYPHX34eFu2gKLp3I6ndtFH2zLSrG+6wmnfQy7j+IVlcrDi57zTct3snHVSmrJh8IBUqHXc7t/x8v5P3wrz6MHEGA4MRnIOVxgbcuKrOeYeuvQc2D7+6JbjUvO+QodZw9pXjlwuM2ozv5CFXKiqu96MUMrR21zlnz01nRL0Y16PbnXNHRw3aY5QSePjqnTwVo3b/yX1qEY8v7HiXUIDACN+986guTVBKVYbvZcrtpsEIg6F8eWv7jmeFDEF2KQQZx5D3zqwsfvjPsvk7CiCIr2tKQWY8Hhpz++j6rUUXxvfKvbh24eK9xXLI9F2R7YlltzctOfKxENyJ4Zdif/2YbcKN9bMXRghBh2bKgtB6XK4g6dWW2WMvhGSCOCjzVhZ8aVKb3Bvbpr0rIKVEbfuGdV/tmbv+6QdwluebZX95afjRJavOhNub6RvUbdfAsTGwE9HC5HepAqum3ZobQ1m5KrN2fRvp7AMmX35GyeHdmwY06tOxCfvZoe3PTaZ3HWZ2YdXCS4kScDfOm0L32xsZOArMZgaz8OLmVeENpvawevA6XghBAXsPkp5d2wRsXHzwPS088SrPaG3neze8iwVQiPfhSx5t9U3fbVz5fPXl6dePboFlnr0a93pzcdHh94269W5/Yt2IHXejZOAy6GRUwbnlg5WLVi6JEHHrehS17tDFg4BBSdIny4dSJjZv3M4w7PXbJ48SPRyf38tpPqVzevBNnIXlhNxaPWvKk6w8kKMhOawxjgF33yYrIejq3nUN+gwnzm9df+oFfQu9p6wzV8Y0N1OJ5RVWt7XAOJMhSAvYv3v75HaDW7tLHu/Z/KkJ3ratU+WpWhjCVYrEV69yG/bt2du4+Nye94lpcieb/EM7l666+FKjQ1rNrNuuMX5g/ujjr1LoEORCQumpRTPboKW/eCfxN5AqKcpr2Hq49akpywa3ej1g7uIFYwygpGOrZmy680wKPLDbMawdo7xv3cgrgfJ8Tpwwrde+dWOmosJULYJhyrSIwEJeh9m965pDuXkq60Yj6+qczinMT3n7cM9uf+txY1yYaZe2bTSYw7GOOR2TrYCyb+1F+G279jDEK0rVQgqp1LT+qC5Gt65e2D2mzRQCBU2bJcl4t3Pe6FNvUuhnRa9kKs+6Z93bfKTUseNIOzjk2KYlhjOeTemOKRSKCqyNwLJVycXF+ZC5Zas+HW3evo5KjQm7sWjitlcR4Czfv9Dl9GT/6zvPPM8Gh/YjLcf0aAUryjJ1ugIqNgWhLESu5BssvhuwbUa3oof+abnxD+94Q7YTrvmH7JjXiYRkKhVF+9pcE1bex4MHz7LdF9/yvj++mXFBMdRzxqZ9F29smdmXH/42IS3pzdObcfIOB2+GXtozgQWpUESR8OLq9RDOisOvnj2835kbc+vujVyZIRuS1+6x9PHTW/UFz7Y+je+14NDhHVO5scce+McnJMXKTDzmbT7Wz9NBJZcCiwGSyYWUkmIxgFGjHqJAcARDUAzFmTqQPouBUhRwYPV4HOA8sfsv2LX/0o31Ezpjgc+jsotgemQZXISwdXgMTLffwuMT25gZt5l24/L5unqKdpO0wnOCfeMpjw37NtmY6w5Yc2vfzG44pGRDhHG99gM7NC32fx6X9d77SUn7DgN1ih4evZszbLV3wItXE+ogj+8ejY7LicjIrN975rpVy+z4CnlFvUqj5KSOR5fmvNgPT/3v3Q1iOzav78wk5cBE+uhz7kmR2bKDV1ePcX1/eY284cZtkz3ZTu3/uRnc2xl37TB+99lrBzbNcSmK/vghVk58P5JYQdB5irFA/hM4cE1Rjp4+n0tUnJP6A4B2l8W/CS6BzWxMDG0aGCR+8HsfS5amPwxNaDXz2BmvyVxzp54925W+unDuFTlr1zN/P98BFjl3757PKMXoN0MVAymTKGzbTTh0+VIDhujajplTZx5MiHt7wu9tnZGbjh9d65R769YH5rLdR1ysuN0XXzy6eDAuF1WEl/MFmJIrZQxQ/RFKoaLocUkY+H1SiQxlcnUhXQYCUTDOI3gEx3baprOda3Pdhm69dnCjKSqSVtxMWZhSSDC9QWMmc5Leer/5hBEc4KmnBt64/Iacu9vf/4lvf9P0mzcvW/da6iEpjPoU+TbIN11Ud0jXOiqyct40U/QgBcZAge2YE3TvcHBG38VHDm6dSITuO/tGtfTE65NLZ5hAup3bNsHpsUDtRX9FhdgQpEyOObj06NurVX1XBwMIJoUFqSVi/cZt+rTxaNm2qT5EaqfYIQgkLsmlcNvOnXp27zFs0hhHJhkT/fbhnZvBUSlyiMmQCbNy8+A6TXv2rtu2e3szCIdlkqzkeJl1/W49PUG/2rSenkJWLJOCusd1atW9cWNbpDRPhpDJ7/0CQgR127e3sHWfOGdXL6u8zWunXY9Ixxk4DDKGw9Yjlfnh4WkQYm6CCeNDoksVBqbWXIZCCSkQJk8f44GmT8IQLEXjol88vH37QyxwKHH1OOoX6BiGlk7mejhh6tyiuY0+RSXEaoVXQCjK1LO2dyCYuE3ddu5mfOAkUZBcDlm1bltXKn1598LdVIZBhx6d4biPeXpO7bp3b9XSs3VzW1iRhruP37tkiuT9/tm7D6TLYfxvppT9Cgr0K4TnoNGc5PfHT112atW5iauJXKai5PLCogIILg5++iBaBII7WJuYWZrxUL5p41ZuNmwiOy3G9/bFV8ERxRBoj3AF1mygXlEGrqOnA/o0Ur1kAAkpUEJHn8UFPytTzQJgnEUlhX3ISY75Z7xHs55z01VFgUHvhGwLDz3e8/1TJ6w8rWfTooWzSW58pMSsTpcebdu079iikRmlLJJKaNunYoARWCnMSE+0azL0buCnw9Ncg57uf/QkHmKR+TGvnr5MtGndsaGTjZWVLYvALdxbNXQ2RsiKMiVpKFKFmpnXEgsTImMFHNRUF8l5/yAkj21rY4EhchWkxNksPQ6hAqUDM8ztnPU5qI5tg2b1LQhYWaHrCsBKqdCowYgRbdnely+nI0wmpMxLjhODnO/Zpk2Hjp6NTBXSPLZhm1ZNS549e/zswTO9jgOb2OiToMlWKKDWYUyOvhFEKNI+huTweVYMSiiFlEnv/F6Giet36uhsbcAozHh06WX7VWeWDGkIySRlq6flbNWg7ajTpehxMKUMkilUwB5X6VrUsdTPfnR67c6j249czYAQtV1EUSoVpGdgg6sifY5s2Lhuwz873r16sP34TY5eHQ97Ewy4vCzdWg728PvbW9cf27D1UDQkQ3DC0NqBSH12YMs/uzatvfmsyMDcSZdNlzpJKUUiSMfGQY+kjO1qN2zWvmOvBZ5WyjyV0YRZE8zlwddvvJWTGELKlUauvVu65oUcW7ti54lD+1YtXZ9q0KDPYE++HFT81OdXD+zatvlpShrG1SkOveB17LGheb3atoa0nqVb2JdnpP9RyiQyBVQS5Xfqom9MsPeWY1+EB2dVcolEKRIE3/7nzrskCiVgeiRI5tC8s7406/TxUyr9po3q6DGM7PSL35/f7bXnnz1nb4fiBh5ocbxRk1HjuttF+5x/E1JMVNRwJUVbLaYu7evpffoQkeHcqL05oZBBKohgWVjZIUqiVu1GTVp179t7koupqlSkEmd+unDySmTIq/3HDubJHBrVtmfT99DerCKAMSZWlBB48eilFJmMyWIRGAuBkp6c37tr87aXWVmgqwWR6O/oKwMYY5G5r9+ESCwbDhg8atCIES1q26Q9849IyZYpdVv0mzBq4podG7e7G0JMMwdO1qvj23fu3r7pyqMUromrAQ+qKLsSRhgEWXJr16R5i7aeuXD+RUYR6LcdG7gakAy+uXODpm3bdZvcpamDUlKkEItCHxy+/CRChTIrcAISpVLihu7NPPC3V7ZsWH/kyO5NG9dtExp5tm/hwsEgORR169C+PdsOhsmFGIYqpGKFXJURePXUtRelJPMPpg79MaBrValkONFn2AQq4lmkKBPGCX0rR5DzR7ft3L1t09XHaRyjWqbm/HqeHT88PHb3aW7zls312ZCygpfTAa4OnB317PSh41uXTTv8Krdxp1GNGlhx5JSJQ+2GzTt07L24s7v8yPqptzMleuz8h/del5JlnAFc9lYNtJBSLpVIZBQMKWQSiVQGaiOplIkhgRgy7jVqgjn2dNPCKX5vSo0RlVxFqRQysahYqus+bdJUVvj19SvXhqRbeLRs0tIWv3Z46eqLL6Q6cpGYaN5rQgvH6APrJ5+6mmDEpIplSIOu06d0M760f+6CFeuy6k5YMGekAVwkEIhkCvqDFL06fRYPa+d3au2CmRMWzVocnp/vf2zxqDELwgrse3VsisMKoJFlYm77GV6Duxo9O7Bw1uzZN16nMFgQKZGyLNv36ev2+vy6RcuvQkwCVol5tZq3tJCd2b3A6/Y7lY4KGKYquUwilpHA65JKgJMFsQin5vVLwu4tW76/yLplZ8cvwpNKkZzj4OpmQ704t+bIwwgKQ6WQRAl8NdsWHYwKMtLSzNr0s2VDxg1HLBnX3PfKqnlz5wUw2i9ct8ZG5L94aM+VW+/b1evfoBZfVjGvYIDAIpFIyjV2cK9dC4JMGjRyhUFxQcISGdKo1/TBdZBDa2cunDNx1qIjWShq36w5NzPkwJL5gUrbHs3dgr13zN9wJltPRQIdU3EWHZPLyAg6N3fFrhiWY/16dS0tW3TvYvvsxIrF6+7jbAKh5KA3lkFiOTDjKixRLQiDKUmO9n/zss7QjScunD19/vymOQOpxBv+ITkoivDYXFc3/dSY4IR8WZ2OU2b1d7h5fOH8xSuirIcuWDDNFJfKK0jVUsD/5RjXr1cr/MLS2VPHnfYlx83watO+88zRg2Lu7Fo4Y/yiueO8P2TwXd1rOxJBVzbuvRkMEUQFzviiQJ1GbYas39OlFnl+3dR5S1f4U82XbN7S2JRnVa9723rQje2zvY6H6HIxhVyK6Jq6N3RIfXZs7d5rQoygv+SpIIDGkAHEkHWLQf1aWJNZacUyyK39pNkg548tnL9kRYzt8AULJusSkFO9ZkZZsQmUVWvPxkylpCINaxoYQeWp766tmT5p8/HXXceunzO2lYlD1wVDWvkcW61WKUvfhsXHZSfIFbEHl02YvumCAGGUbTaYenqVmr/8MBdGcTI3Jjw5D3f3dCmKCM4hjerUd5SlR3+KETg0b2jGVMWEvUwvJGztrERZGTq167KKEmOT5C6eDQ0xccT7lzkCyNK5eS0bds6nkE/pBYShPkMhN7CpZ2/MSo1+E5cuNrN2gQtSKXMXF1tDYXbsh4hEFcU0cWhY20lHUpAZ9TGCaVvf0UIXhVGlMPfDhzAJMJlh3TrNastTw8OTcgl9+4YNaxOQXOP14Ey2MC8kJDJDRbJ5rMLLmyf5pbmsPH6jh4Po7bsYtkEtY7SoiNJ187ApiHwfnVXMMtLH5Spz57pIdkxiFurewj4n+GMpy7JOAxtFYdLHd/EI36Zeo1qiuI8RaVrhDa3r2Zgz0qKC4lOFVu5NDKHcqMhCu6YNTNh4ZtzL2HSJTZ0WNvosULgqYeaH0AiJAtExq1ffw4wsSf/wJqhQgVm7Nne20VHKf+Mi/cGHucBalyWFBJey7erWti6MDYlJV7h7NuarcsLexHCd6rraG+YnRIfGJYGoTK5V3UbOBFkQHvSxWKFf17MBURAf/CkZ5uvxUBlb39nBxgCYx5r7fqFsH+YiGCLKSQj/lKzi2Xp4uOgzyMKsyI9RGXwjZwMqrxQ3dnRgRb/8xHWua28O+q7fDw3++Ye5MIIpRTlRYR95Di3tTDjADVOVpEYkJsOCjMMr11NtJ3RyVlw8cMp93EGvub0UGdHB4bEKFW5g06Cus55CLFX7Nz/mbz/MhVHgqRclfviQLiXZhla169ThAEdQXhL6/mOJVAZBLLs69W0tWBkx72KTSkwd6jtaG/zWlvu7D3OBac1kFCVFhccngyzWs3St7eIAy8UIiuYmv/uUVGRk4UoI0mX69q7OpiUZ4SERmXxTFzcXS+yXKzT+8Ye5QLup0iM+FMImrrVtGQhSkvQxNLHQ0rWRk4WeOD/xvTrnDW0b1HHWU0qVKnFO+IdwMce0vkc9NixV/XIyzF9+mAuaiTw18l1KgRT8ZuDGtRvV02OTChJRCnI+fAyXqlQwauDmYVuYFJ5VJAcXMPXtPNzt6fmAmhv8h198mFtmVUu7lgwWh4mT4lIJxuHhEPB4JDCDzWahUoFQAaFsNhtHIblcgeCYQiQiMYJFIJJSoQrBQSQMgWg7UaZisDmguyRVtBwKqUhGO7hcJridAtwDp2RiiVyFq71NkMfAjgbHELgDl0VKxVL6FRKMMhhslsbrJsUCCQwiMxDgn4hFYtrvUxcNuDlOx0JhBGQwlBl5d9fiQ9bjNk3pX59BQaRKoaTo1wRisZzB4YCkgPEByhTY4eAhCQYlLpXiPC6qAgEyBDw2GwdWOrAZMRaX9a3wSohg08IDS1hBgcfE6KwgISabR+CQXKIWGAZtjckGIsKQChjcYuAW0I8DHk8hAzki/61B92drIMBMDhcl6fvjLC7BgCUCgZKev8siJXSWMlggl+j5J+DZRUIJhTA4XAKFSJFQBOEsNoGB6kRSsEoBykjxX5HKpmpBZUPBzdkgy5SgdJQk8BrZbCaqUipUMAar5FIpyeKzVMCPoL8l+00+AP5iDQRQRChd8Ui5WArKCWQQztIzwpPu7xoydHEaYaCDS4UlyOB111fPaI9JlEy1DadUAEfgN++7/3oNBFCzUAZB13qQ+SopqCoqCsFAyyE0AwVSsVAmp+g6wwCVCviNP8j/f/H3ayCAnAcVm05QpQBlLAXKAzQlJhCLASsVwPIFLRBUFAXO5IAWTbukdEX9lRh/vgYCKApQOTEKJCAF/gtOcNhMBDQtqYLEGAQbtKjPOU/S706ZbA4ToZuziG482nv8mL9fAwFmggarnodFUSSdJCiMf6kU0MyZbHVbAV67QgT6Xfrnj/k7VTtk2JiWbRpWx4IVVQfKAA42BPR0JXyMU+nocaFVq7fk5eXo6upt3ry6WKgNr0oIFrRw7iKFXObq7jFv9oSi6pABgOGQWAzVsuTOmrdss9eKgr8VA4UYCtn9U0cuPvEH5lLjtmPGTuqtzwBGpPb8n0CwoehP6UDdn7/2cPDAriXVkRU6XOj6DZ/hA7sEhia717aplsZrwIVWrtu6e+v6+HQRmwN0pTa8KtHnQn37Dk6IjwmOCJWIaJ1exYCuALjRyxbNIUnqVyt7rVq3hf4qWyKysXVQKGiD+f8u9JL1EEW/BNcG/L8Di8V8/vRJm/Zd/P0ete3QCZg92hNVCI7hQW9fNmne4n3Q6+YtWlWLDABQiMD7OXpwV916DTt16QYsL+2JPwdGmASBo/QbH5VKAezqL57QH4LheH5uzqXzJzp17VW7joeUHgSoagiCGRke5vPo7tAR441NzKql8QL3xM/3cciH4MnT5wN/i6yOfRBA07h07lRhYf6UmQuVcuCOVHXrhiEYeIOREaFu7h6d2jb5sarNzspaunzl+AkT3wW+kslk9DIQNfxPAsoS2LOt2nR89eJpYSH9EYv2RBUCqo2VtbWzW0Pvhz5ikRB0XNoTVQw9SQQ2NjUTCQWC0tIyi/GlrpelaVIUimFGxiZFhQVSqQS4kNrwKgQ4vwTB0tM3AEpfoVRWS+MFdguPz+dwebnZWbRWqSYZQCZgGJaXl6tOv+plADUIruvhERwU3KKx66DBQ7TB36rarKwsL68Nbq5ufk+foupOvob/WVQq1fhxY0+fOVuNPaIOn9+1W/djJ88y1ZO0qg0KKiktJZhMJsHUhlQ5pIoUCAQcDgernFVy/gSlQikSiXg8HlJR87L/HpkU/CcDFaMaVNxnxCIxMKi5PK72uOqhIDs7W10dnrub8+CfqdpNmzYBe7ZVq1aenp4SCf1xag3/g3C53K1bt7JYrNLS0pUrVwqF1TA6SBDE+vXrdXV1DQ0NxowZow2tDpQKhWMtp5kzpi9ctEgbVOWkJKe0adv26NEjnTt31gZVOU98n0ycNOnpUz97e3ttUJWze/fuf/7ZGxcbgzOqrfcdN25cQkJCQECA9rjKAYrey8vLyMioQYOGgwcP1ob+S9Vu3LgRQZBBgwYBbaveH7CG/0UYDMa6deuAngXaFhRqtZQUkGHevHmgVtWtW3fChAna0GoCmJMrVqxYvny59rjKSU9Pt7KyevToUZcuXbRBVY6vry9Q9MnJyTY2NtqgKmfbtm1r164Vi6vzlTrQbjExMaGhodrj6mDBggUoijZq1OhbVfsDX0OhUAD/lJ5gXMP/JKCMQAHBMKzZBVobWrUolUr6000Y/sWcnqqBnhQIbNtqFUPT22kkqS40qVevhaQpheqVAVTLL+ZjtQAEAGgPvqHahnVqqKGGGv7/Q42qraGGGmqodGpUbQ011FBDpVOjamuooYYaKp0aVVtDDTXUUOnUqNoaaqihhkqnRtXWUEMNNVQ6Naq2hhpqqKHSqVRVS6+e9S3l/DCaoiCMYHFYDPpX5UNBMEEvR4uC1L4TnqIQnMnlEMhPxKDoCASXw4SrdSr1r4C/K5pvy+XriZr1hmqooeKoVFVLKgHqXZlIFf2zXKuqwTCLCUfcPrPl9EuSzarA5XBQFMf+s0IH0EVMSH7j1Lpzb1PZbAa9qstnzYMyicL33mu33SxkMujlyv8Dg8nMfXNr3e57pSzif2TZHhTHcQz5um4VqS4aAL2fjTZMDQw0rKawKnbTPi2U+kuaP+iB6FjanxXNn8pAr7Cp/VlxgG5YnfxP7g1Oan9VOlop/iPGHxdRBaBOqtIK+n+MSlK1MDA/RSmvlo3s17dXt7bt2nbr1bffyGWvUkSazRTKBo7BWWGBvoGJFFZhuxyB+4iFhSVi+b+XyIJhDFKGvn30MVOKZvpPmDTNP0XBUWtOBMPEaREP/EJFGNBePwBEECSFPfSPkNHqrXoBBjnG4fEURXHvQsLyi3AMg1ksNNbv+NC+gH79+/Zq323E3Wgxh8AQjIFLs3fN6dClR59+/frO3XdXDLOwilo7XZ63Z1abVu06de7cedK2q4J/N6/sTf07DZlxuAhIrCw8vWhsx86d27SZ7JNUrD1fEZA5HxYObta2AxCh86rzb7ShX5B+nNbEc+7eJ0A0afabRYN7du7cvsfUvVm/2YThryCDL23uSqffuWun9p49J75I/6JaqfdX13dr17ljq4EnXiRqksx8dWZE91HPsiv4e9/4R1s7t2pFC9FvzP1PX/eMEEZ7j+3eXJ093fY8ilWHqT5cXj948JLYv1kr/U94cWyaZ6s2IKXuE5Z9zNEGfuHZwXltm4x9W6A9pErfjKvXbOnxl5WhlPMjLvXwaHXoeYr2WAMpe7hr2shp/3wWARInPJvWo/e593na47+nklQBpZJJWeYNlx44d2DVWMKQPXYV+LW0gRmhoHAuj4bNAI45ArQAC4cpCGXzeHQAjKlP8njfed9AX+A8LhdCOVwel8PCKYhCGSxNRBZ9mSYm8PgxFpcH7gngshgEuClIiInREWBUEw6uAHdGcCabSwcAYR6fXrT1cRwX3J+iGOpLAAwExILBHVg4QsG4rq4eEwXnaTkJFKFjqCWEUYY6OkgOpy0WICL9ICh9YzYThMAY89sIajmrCCAORvB5LCry+dX189dcepzCMcMhFSWVqmw9B/9z6NDRk+d2LuzNgwhjA7Z6u0YEkhREFJA95+w4d/r4ylEdWJRUVVE2h6QoNE/eY/7e06dPb5rUnfO9As8JuH8tLDw3rRAEJz/cfzFJd9/p02sHIDs3Hv1S18uPqjg9QsGbsQWIcHpen/raUC1kyO1r9xOTitOKwAMnvI3yGLny9Jn9tTJuHbkbrY1SASB1e009Sad/bsv0dhySbaivbYCSOJ9d54KG7zi9b3GDa7t3xiqACrgwacj8e6+yhH+1J8QfkJseJ3XvSEtxaHu7WhxtKOhg8hPjObbrD4ATJ8a2tgV58uHWxgmz/nkeWSSvoA73C4mpSSadJoOUjm9e5GaoDdSgyA674usbn10skmgeXBV48+qjlLSS9KKKX+eCkj66ef1VYr4g+5ttilSSRwfmTt105V1CqUaC0iy/WYNHX/KPLxCVfXmHyrK6QDtHGBxzaws7awsDAwMLazsLazM9Hb44/f2hTV6bth4KTpWx8KKH126F5lIcQvjm5o2oApyLFN06tNFr05YbfgkohwA6mAboRVXenWO7d2zb9z5TAlxhBgTLM94f3uzltfnQhzQJi6BXbANmKCXPeef/8Omd61s2b38SkfXp+enNW3e+SSxlMplspjzgwh4vr42nb4fhfK4wJfq9//OrJw9u27LpqnfQ86tHDt55hfL4aW+ubfTy2rb7ZpYCgWn7mwKeNmLoNnBgNys+g0TEb24c37ptF7B1EYLAERwRp17YDcTY+Sg4GycYbEwccPnwtm17nnzKQwkmBqOoMOn8bvDAO5+E5hLsz09UFVAok6XIDt61bvqMpUcshq7cvnwQRy5Wgm6KgphcfWs7h1p2Zqkhb7menT0tOVLN6A7QzjyjWrUbWFg7OJjrgaevMHkpEuMZO9V1t7S0NNHnfVft5JnX779s12W4vTEbHAnz0mHIBMSra29SXCCrWDXDNDCvXR+IYGnIZ2mD1JCl7249zxzSfwCXSckgyL3v+JG9m1tauJsZy0vonaArDIKnTydvaRz9LsiqWz9X+olpwp8FqKwHDmlk6d6zb21JVniMIjOttPuyxf06uEgkFbx6C7BTDG1r0VKYm3IZX4uCghGuiXV9Z/qMHge0KVVmMWPaivktXI1kFb6ADM6xqEVXBktTw3+Nsr19eA4379atqbVCrl5IqOD1vbfFIwb0IdCKH2ooibj6PtNkbJ+Wqm+XClKJ8hGLZQtnOJuxNcq9MCmnzvhZo3q1LM8WG5WlamkoEsgvV9BLQCkVcohEJLmhl48fiSpWFIY/2HryXCnECL+/d+ul16kRt7ecuq2kpE/O7fT7VKIoiDt4ePvbdBmwWIEKZbLw0AcH1x/zLiiK9b39FkKZlCh2146tAUkSWeKLnUcupkphHIVhhIGSSXvGz9h9JTAt+emi4aMP+EQnBd/22n2iAMODb+3dftFfIsk/s27RmZdJpVlPFw6Zdyc0rUQglCkolVRcLFJkvL917vKDIoXivffBf+69RhlMesgWI6DCmF17N30swgSf7qzcfiKjJP3pff/SEhWqzL5zYvfbFIU8PXj34X0JUqLgw5WVu85llaQ8uftcJICYZN7JvZtuvs9WFETuP3j8Q66c8U3NrlwQBovKO7tx661kPa8bD+f3qU/JxV+qKkWqlCQMFYY9CC5q1tSTgaj3oQR5jRNIRvDOBSOnzFjzJE7AZVfcqqM4gWUEb589esr0dS+Sv1tkLy8oIBFxH9CvLiQRSyDIofO0eswXw2bOmvtAuHD5MGNtrAoAxpmyMJ8FoydNXbI/7vu9FiNuB5BuHbs2M1PKlLQBJ006vHLOpFHdIvj9Z3d318SpSIrfPYiAO7ZqrD2EqIzkLAWfrzYZjM3NRImJ6XW7TZsxqSsiqfDtuCEmpAg5t2fSpMlrTwV8q7xQDM8PuD5u7KSZGy/k06niPcctndyrtkwgqXAdx1IU3N+zZNLkaYcefe80iBL8Xst7Te1hoBQpKFoHf7gZwGjYtUMDQ/l/tm0uN+LHVz669O9fzxiVf3tvhuHIGSuHNzYTi2SaB7f1HD53xgRdlQxYKmWmqlo+gFJRKL9xz4mrt65bv3iYIOptRKHhjLWz2XdXDp3yoPm0BY2sGWZ1u89Zs3Xd2iWuROar0AyUwGAEZyjSH94K7zB75+bN+4a1dwSdTkqY38s4wwU7N27Yt8Aw8vnzkBx69Xvgz1PAajDpNnX1ga3LDXn5tfuuP7pnORUXFxP95vTpj22XHti4cfeyYcZ+Z+/lqRCujdvsDZs3btw0tFsdz2Gzlw9vy9Ox6D5+8dZ16xaNrf0x4J1ABam7WwpCUDaHz8cFb28+N20/d+/GXXOHtcBImRxmObcctMhr3fpVsw3ECZHJKc+9A+16Ldm9cfeMAY1xlCpKevPwuXDMht3rdq5rKI709YuBGMyKdsV+AujnSHaTNq34+Tl+N30zS6QYTu/R+xmYSaBxbx8XIB5dWztSCrqvppRyJcdy7vIDc0Z2t4KjN63YFFqoYlTUaDPbfP6a4/OHdXbhJq5buDqs6IsCKb59/7FD+9Ee+qQSxjAQ0dLOABc8uvvww1MfKWakjVURYBZNN289NLpna/1c3yXL9+Z8FoEqjb75KqZVt6EWTDlEd7BA63BdGzVv3aUzpzDpcWCMJloFEu1zT2XavlPdrzsFiEWloMjUP1kEH5PIRfRPkZSqhP0MXLvNP7RhUevWdUPPb9h0/f0X7cF367V3244+HVsrPpxdvPmaRr+qJL/fr7cMdBi7dc/Cca0bmtzcsuT8m3RtKAR9vH8637JzZ3dTmQpmc3BIEHE7KK1D90EmuJzexlYbq2Iojn7sn83v1aEtA1Jh6mL/FrGcXqdUe0AjAsVTnoyoSlULsXmcrOBbA9p16DVtR2wuE6ZkPLuODUwygorZXRvXg0gYEcQv7te+Q+8Jj4IFLHAeXIWgkCA3o1jHzk4PHNVq4ISh9ML7RZEvF/Tv2L7H/ODMDGCIaLKAVCi5pgZWpjyoSKbr5mJrgEKgwBg6iuLsEoVxLSu6Zls61eJIiktLKQtHGwPQspUioUQuEwMjh+TrEs+OrunQvsOcXQ+lSgL0qV9zFqh8aUlqJmRubw2ksnZz4uqAgmfI099N7t6+w5AFr2MpLlmUkoVaO1iC6HZ1nNk8hkouE6VHbJ/UrX370Q8/xSlgklR9nclQuQDFSRIN+4/bvWmqTuK1sf0X+nxKUULat1wwgqDK/EfXAhhunk76mFxJMVgcAkcghk6D9gOHDRu5cu1MfubHJxH5GK39KgKYUatp90HDRs7bvNAw54NPhPb1giTU+2IEZWWQExQYk1eQkZKa9WTPso+6I8LeBz7YNujMmjUfSzQRKwKmbv12fYeOGLVpzdj8YP932VpdG//smm+xnq4o+l14ck5mXERWCYQbtek7dNTIeaProNduvKrg/Uio3JtX35k3aWX0tfHBRibmtLFA/y4qTFUZ6pqowysFjqlrl/6DRo2auayn7b07L77Y9xjPzLNrvxEjR+2Z2z3ExydOqg2vDAwcmvYdNHTUlLVDXcirPh+16l4SfeJOGN9RJ/xdSEZRXnx8yof7l19KDYmCTx8iU3MyYqNzSjURKwKFz/U7KXoWeZ/ColOz0xKiMosrd//NKlO1MIQxEnz27ryZ/c8jvyubx1miMorJzA689Erg2t1adN47UFUYuGbVse7bH/rd2tHUnJAq1C2BJCGengGjICdDTr8kDowEnQ1o/3puLbdd9nn62Pf1e//RjXXFUgVQ5aD7JVX0qAsFLAS5QqFUgcspikT5OgxZVnw67bemJyUp9I15BKmQKdQeCawQSyiEDbLi3o5FAaoOj576rRrSgiGnd8b/CkUp2VwTXWlBSgFQVlEfwkokqCDhzpodD6adfvro9PLafFLM4JrwxXkp9EvziHdhJUIFsJA4lrUXHLr59IlPwIfgJf1c5RJxlb0bAyJDTL6TR+v5u05fPNQn/aFfhlQ7ZwJGmZL0t75hknY9W7OVElA4SWGvQhJyirNjP6apt88pzC1VGlqZsEDu0Yflpjg7MbpI/asgp1hm6GDBEmZHv49MyBMrTOH8Y2uXbzh1LzTM59g130/h+TpOja2MDGzbNOVlhn/7uqJ8qDJSE1LV6kOWlaNgWNjowjkJH0Pjs8VKpZ4gymvFkoP3Xr5/df20b2hinCYiMG8VKLPCprtoEMf4PU9jd+/RUH2kTIwMjssVOda1EKVG0VkviouSGbo68umTeroEg+Drq39XFIqisMQMzc+0DKmhuS0LkkSGvMsuLElOS9a8hMxOL8R41oYE/RvV4zMYLF317wpDmPUxRZOUICMXsbS2hmV5Hz98yCtQGHLkYZe3LV25NzDmw/GT599lSY2LQ9ctX3L00ZugZ5fOPNPMi6gQYJyhIqPur1i69GbQx6e3TntH5GXFfwxNyNacNtDhguarrzmg0WczCY7ONwF/SSXvOgcqKakQCIUKtd4ysKprBD05tHGdceqbLLE1UhKxZ9N5nRF79tcNHDhzk0/dtQ0dietHN+QbZISmKZwpirYASYUCN+vUzWXDgaUr31i+fZ+m00FpVa9Ti1pPdi9a7GJFKNFaw6b3s2Oj9ARRSikWCICKhkmlUAh+0JeXFhaKjeqMHGy3bv7Ukk72gWGKqZv6GabsLy4R01oEw5ysLI4e3bRJf0Vb1wbCk7e81uVk+keWmtQBprJULBDLSXBboaC4VMH17NH8+IoDi5cFpL4JRRiWbGMnR0Ph+T3rIqjI2GyViOJ79mx8ce3OpcUP419+QvSddeybd2t949yaxWHOBjKZSe+Jg+tZcBXfDQtVGghOkCUPzxx+HpGLoAiKYnr29biYZr4kzGBQr+/eSTKt19ZNTy6XEgzs/qG5L0wX7+yvXLNhQz33WvGfgsw7j+5kp1NROwuIMt4u37barZZtZkKIcZcxnez58WfmTb7Ne3xrz6V7Y0GE9Ec7Zh2WbFswOu9h+v3dG5Zn1i4KecvsMLROhZl3VOqHW5svxdetZRgTHtZqxPzabPjisbnHxSOf7l13fwAd4+We2YcSPXeObnFnx+LVkZStBfo2WjB5cZsK1TPKp9fuFru1bmimOZSdXD8uu+Pp48N7O56dM33+SoO8KF6vUS1tmUmvzp++8dj3zdu05YsEQycMaudSMWaRUnj/xIadxcZWelmBMezZG1vj8rR1C8a1WX3XJfv8gbtFbnaMsI8JQyavNIehd3f33Lzj9/pN8oYlrFGjJnWsXUEj59LcE5u2Ywa2XFHMO4aHVw8PKvPmrJlbF5x7vfbYQzqC6O347nv6rwZmNzJ5Ph3gu3HqhdLOm4c2og8qBqzf4nP9FoMf4v1jxmS3Wz2ppeWZhcPOQ5N8dwx7em7L7dtP3gbKFq8ix8+aa1/y5PC5Wzf8fXEpwho6avRAz+9eqv4Z6Nq1azW/hELhixcvYBh2cXGxtbWtmDZGURTKNLeq5WZvy8FItlEtRytWXlaJlUenASN71OLBDF3Xnl2bWto42uhw+bZNOng6luRmYTruAycPaeBgYcDBVaRKqcLtPTz4yvwCym7c/AnN3a3NrZya1LYpzsgQQQiTMHSr76zLQEhg/8JMIyvHWk62PBbD2AIkasNlEcbWtk72jo1bNjGWF2bL8bYDpw9pbqUg2VbO7va2JhhFWti76kByqY5Vr57dTFmCvGKqWZ8hXTs1tjEA5rSFay0nE12+sbm9k5WDfe26llxpZjHRa8LkHq1crR1r16llXJiTw7NsMnBifzcTU5d69c1YoiwBr/+UyV2au5iaWTeq56bKTSuSA0tcx6memzGXUf4p20wm89mzZ6CAUBTt2LHjj/cXgRGUkqcnxucKFPTnCxjG1jN1c6nFQVUk6MIgRakCbdi2UyNLvpxEIDLd//I7xx5DuzevrSvKyhSS5vW7LZox1ACRylR07P8C7unj4wNqi5GRUaNGv28AfDMbU3lOrhQxrd91xbz+fEj29sZj2Klrd09nTW+PEDrWoHbYmZrWamzBkRQIVPpObectHGv1u21wQblv2bKlZcuWbdq00Qb9GMTK0pJVmllK4W6dRy4d0QqG8p9deGXddXhLV60GYfIN7V0crS0M7G30ivPyVSi75aAZwz1tNWd/QVFR0d69e4cPH+7k5KQN+imUCGa37tLVxZCeZaUUxT+9Ht142PC61jZNXKzys3PZ9m1njeuvi0OC7Li4fKJ1l5Y2XNzI1s3F2uDXxnVcXNzFixdnzZplYGCgDfohuI6bCSs/Lx/GjQfNXtzNXb80PujVC1HHySPa2Jsq8zKkKNF8yNSpXWuDuHnJ4emkRZcuTfQR3NrNw8bw84SJnwAUSEBAwNKlS3+z5Tbb1FVXmZYnwvlOU5ctamAMJ715GpFhMmBIOwOG5ikZRtb2Tk7WOp9fbbB0De3dnCzNdH+dCYCrV68WFBRMmzZNe/x7KD6tLBzN9IXPL7yy7TGyhZN+RlxIiY5b13Z1WRDLqWFDPUV6VIKoXoc2dcy4fBMHdyeLX5ioQOeBpgFywNzc3N396ztV9bskNV+2cezbty+otRWzFxu4OcrgsQlgHspVFGj/bC5X+w2DSiGRqwgWoRALpSqEywOOrFCJctiavKZUCpkURFCPTFMQwuBxaNuC3k0LmK5iGcrksJna4pQKBXL69QH4P87hshSiUhmE89ksqbhUDjH4HIZUKJJDGJ+r7opIuUAoRRhsNgGLBSIgFIqzOPSkV4VQrORyPndXSplAImexebBSJFIgPA5LLhHIlAiXzwHGBQnEgFVioQzn8LRSUCqZRCJTP4gmAgWpJCIphBNclnY0Xw6eVEnvx6U5LDM8Hm/16tWggIC+27x5s0DwQx+bzno2l/PNFyOkWChUUuoMpSAmm8eE5QIRaFncwg9nDvhBM2eO0scVBJuluUIqAkX20zciLBZrwYIF4FlcXV2nTJmiDf1zct5vO/ms89j59czKa6uBLkdXV3fJkiUgT7RBf4Y47t62WwXT5o41KffblsTERAcHh3v37vXs2VMb9GekvTp6KsR62YyuuDag7Dx48KBHjx6xsbG1atXSBv0ZwTe3vFR0nzukbnnrJQRt2rTJy8uruLiY8VdvsFSCW8d3C52njmpbAVbzwIEDQSaEhYVpj/8YYcydHXdKZswbbVS+wgB9P2gaoG3+fhvHigS0VHoAQe3U0zqGkgiBZlAjliqVCnCktptUIvBDCdTV59NCsRT4/9qGrr6JGqBfxBI5uJdKLtaEABTa17T0AAK4jxxcRyrViYIf4EIRHYFSamOLZOByUgEEEWuEIpVSOlwopcBVX1BPZpSoBxDAtUKgzWm9Q4L7A0RisUgkA3J/lUIoBn2J5kEAIALoD4Bao4DK/gz9pD9TXRUPnfVfc5sG9CufMxRILgG5SWcFyEmuQ9fZ0/rpYVKlSvnlCnWRqWNXBgZu0+bNLL+eLQ+EdfsFc0eWX8+WB9MGwxZM7VJ+PVse6nSdPnVwBejZsoOwO4+aN7Qi9Gx5YNt2WDB3eDn17C+ozrpew/8EFIWxdXQJvMI+DPsTMBaPqNhXLX8NwuTwGJX8ruJ34CweB61OLQcg2HytI1NdwMCZ5VVvfwNAmNxKrQ81qrYG9RcN6lWBaqihhkqiRtXWUEMNNVQ6Naq2hhpqqKHSqVG1NdRQQw2VTo2qraGGGmqodGpUbQ011FBDpVOjamuooYYaKp0ffC02atSoxo2/rKRZw/8imzZtysvL09HR+fJdddWzcOFCuVwOqgqoMNqgaoLL5a5Zs2bRokXa4yqnoKDA0NDw2bNnbdu21QZVOQEBAW3atMnOzjYxqcRVwX7N7t27V65cKRKpV4CsJoYPHx4VFfXx40ftcXWgqYqgaXz7tdh3qnbLli0CgUBPT69OnToyWeUuKVZDmWGxWBcvXqxfv/779+9HjhwpkVTwIn9/AoPBuHLlipubW2ZmZrdu3bSh1YFSqZw4cWKXLl2GDRumDapygIJbunTp9OnTmzRpog2qcoKDgw8cOAD6YHNzc21QlQOqxMOHD48fP15ha2/+PSAHMjIyQFZoj6sckiTv3LkDmka9evV+qmqBadC3b9/nz58rFIoq/IS0hr8DFBmw4/r06XPv3r3S0tJqKSkgg4WFBTCj7t+/X+29sq6urlSN9rjKAb4g8DCEQmHFLNJUJnAcB7WipKSEXnepmiDUFBdX5OabfwuHw0FRFLQL7XF14OzsDEwQe3v7oUOHaoP+pWqBN9q+ffunT59WY2nV8CcwmcwhQ4Zcu3atWkxaDcBR7dix440bN6q9tgATW6VGe1zlgN4OaDpgX1djVgB1D2xJoOu/tOiqB+g4wI+XmqsqQCaA4qjGPg/g6OgoFovBX9BItUH/UrWbN28WiUQgRsOGDauxDdfwa0C/feTIEVtb24SEBOC0VsvQGDBeDh8+bGNjA2zJAQPUq71WE0DBde/efdCgQZMmTdIGVTnAYx03btyqVatatWqlDapyXr58uX79euC8W1tba4OqnJMnT16+fNnb2xt0PNqgKmfx4sUpKSlXrlzRHlc5oLsF+QBM2vr16/90AEHzWmz48OHNmjWrxr6xhl8DOm0vL6/CwkIej7du3bpqKSkgw4IFC4DtAHrlMWPGaEOrCeA4AzW3ZMkS7XGVk5OTY2pq+uTJkw4dOmiDqpxnz54BlxQo/Wocq925cycoCGDQaY+rA+CzR0dHh4SEaI+rg4ULF4IG8q/XYj+Y7AVyCvhiwv/TAEtQ++v/QUAZAR8NdIoaT00bWrUAWxIAZKjGEVINGpe5eseLNY5F9TqCmtSr9+2/phSqdwABVMvqHdECqQP9CVSt9vgzfzCvFkY0QzCf+Wbf1TJBQTAD+J8MlF6huhqgIARnsdlMBobhDCaO/lwKhEGwMARcUEZgoIp+nVswQhBsBgp8C21AJfELIT6X7mdBPxc3UvNetIYaKo7fq1pKSa/XLRRJZFKpEPwSSVXl0QswysbF3vv27PWOwj4v+F+VwBiBFAbPGTbm8MOo2JD7R57GsVk/GFeCYQxWZt04sOFVKskq6z5+FP2qhu5ggU7H/rMsKYxiuDTn4D/L7kYWs1mVOTmGBJ0Gg4H/YA8SFMMoOb0yukRGofQWjzD4IxUJBSIJhZS7U/0p/+5Z/j0GQlHl3xboB/wu2f9EoJFLxGKQO9qj8vKDJL8P+E8EEKSSS4EQQAp5hYjxnyS/5jWplIGEFP9NBpygRRBL5UptSLn4Zc6rFCCh/6YDsoEOr0CD9b9CfBOglNI5rj34F6B+/vva3/NrVQsz2azMd9dnDh06oHeXVu3a9x84ZPj8fYlCChiD2ih/C9BhiDLxQ/C7+HwE+2Y3lqqCwWSEP7tWwITzQu/sPXYzvuDzLrL/AjgApCjmw+v0Egovi8pBWVzo5o4pU/Y+IAhmUX5moejf8+dgYPQqxR+Dn8fnyX4sQ4WA4UhOysu3b5OKSR6P3q3nCwjGVJR+XDty4JChQwaOWP2hRMnjsSIe7Bnea8Cg3oO3XnlDsdgVrW2ptGfH+rXq/+jzjrQqYeGuSV0me939ZvZAyb7x3Tr2XpXy15X556gkj3ZN7TN8fbr2GBIkPJ/Usd2B56naY6Xo9qax/cZuy9Uea1AlPTs2tEvPnl3aTdvqXc5GTkqKj8ztM3rphS+jDBkBJ/u36uudoh3ZVIkK907rNnHdze/enVPCIwvat+zQrVevXuPWn84r33t1WVHiqkFtlp54oz2GFO/Or+7edUaYWqWICqJ2TB/Tq1d3z9GrYwq+Sak4dvnIhu269AQyLD7+pJy6VhDvP7FD+wPP07THCtGtTWP7j9uuyXmZKGLlwB4goW59F78v/To2JS6K3zN7fK9ePZoOWxKWXe4BCpXYe/ukviM3ZmmPIUHs04nt2x95qd1LOOHZwYGduvfq0mPlyef/6Xiy1/dt02vM7u+ryu/5dQun5BKpaYN++67f/GdhL46j29YjVy7umG7LgUiMzVPDBM4vgoMfDHAnhMHlcTGIApaj5iyX3rNLKynoMuhwDgti6HK5HBYDpSAKZ2kiqu/zTUyUoT3BZmLgEPj82vQ4THAbgsNjYiA+TIAbMVAEY7BYHM15AkfohNQi0XCY9O0oiKG9notQSoxvO3KJ15gWVhhkPriNu0wiRz+fZjNROrYWhMHkgPtCDA6PS9DyURBTmw4PR+gb4wRXc8hhYkB1ESyO5phDYKSK0jOzdzAzwnHyzN45Zz4KuFwuuMPnK3ignwGCsthc8CzgXt9nBQIeTRMRZOxXif4eWAXh1qzoq6fXrNp8NSCGCbQpnUXgDEqwFI8P7I627X/zxs3BjnF7j/iV5n04fOpZV6+zF3YNe39p/7P4UgZekeZ2xsfTk0cvfR4mkCjpBkuJcw4uHLLl1of0wq+NquSdz63wGEGxRFZRc7comc/RRTM33/yUob2lIPP5ghFjb7/LKhGrG61Kcm/vnLm7H0Rnyb5Xp6K4ROWcE9euHVmQ8/jwg7hy6DlZ4alVo1eef52crzWUskLPTh61yD+sRKzOCkiSd3jxcK9r777NChq5MKZY2Xn+vmvXrh1eOtKwHKWhKI7bPHHwEb/InBKNDNTHu1umzDv0Lkmi3tkfSnodY9tp4bVr53qQ/l6n/NVx1IjzY1X6U7ddBDJ4jW1XngohyPSfB3L+fWaJWC2DSnJXnfMx2Zqcp/wObAuz6X/92vWx7gmbt9/7UgXSgqLNWsy6du3SUHbghmOPtKFlg5Q+OrRg1rY7UVna+lCa8XTeiHG3P2QXq+uDIj9sz/5bbdefuXZs5qdr/zyK/+4tX7b//ftxSeJC0U8s3p/yG2MKaBOMwTYw0DPS1+Pp6BgaGRvp8YEKyAy6uXbp0pVrjsYIMKYg9uyZG8lyApcm3D97LZ1kI0UR+9csXbZy46P3OQwWE1ZrCgxnUoWRB9at2bRpf4wAwlGUCSHZwTfWLFu6fPWxOCHEBNqKThLC2Vx5RvCeVcuWrdz2IkHIYREcFvnq/Paly5YdfBzLIZQfntwIz1IyGPJ33vf9ovNKM+NCQ15c2L5hxerdYfkqNsFCZJlnt4L7rrzkE4eymSweO/n5+RXLlq7aezujVNGo7yydsBunn6fVbdXLzZxB4WxZ2ttdK4DAO14li9lsoJ1pQYAiZOlgif6XN65eddI7jGQRbB4r/smZ5UuXrt58OQcm2GxWTui9VeC+y9bffp+hEmaHh7y6f2rfshWrfT/lYSTTtUmbNo0s4vwuP/YLvX9046EH77h89seb+5ctXbpx990ilIFp7FwKhhAiI/D6GjpLj8eWwEymIPSRr/e1U+tW7gkvIhnlsHkpSiFTWcz+Z+/kVuy9SyfN2nw0tgQi6I4RlL2qNKeAIMz09fWNOBy5XJUe/CKf26F/RzurZm2bcOSfwrMhtOxJ/5f8PGrwhjX9OjiLQOsGSAo49XqsmTqWh0NaHacqvXX/YcM2w+racpUVpWpJhYjluGbN3NqWHI2yFOWWNpw8f2KfdlKpWtWSUpmO24YVs5xMiO+1Kb/zhGltahkYmJihHLESKo+qLUYd23nNnmTEBn0fTX4u2X/92v4d3YC/Th9LC4k6XdfNGK/DgL9T97RBwbewqwXKSJdXLidDKSgw6zRm0agRCKXN2SKp7vzNS9vWNpZK6TRr9+o7eFAjfX2rrl3cC4qTNHFogBLgGtg4mgIZ+KB1lAOQ842mLJzQ+2vOS3XdQc7XMtbkPCnMyWMR5nr6eiY8rkjyWVAIcu7Sc+jwpvr6pt261isVJmhDywYlF3Oc1q2e42bO1pjHohxBk2kLJ/RqI5XRAfkfnqchbYe2s9F3btvKAIr4+MUXAj1f1vWHL9t2Hu5gTHzfK/+e3zckiiKVJKRUqSiSVCoVEIrnRXhfuOpNGhiVRN7cefk+ymS/urrtyMPID8+OHnsaTShSrx8/mAoZ6Yg+/XPiUHwxzKQ9cJTJkN07seX0y2SGMvXl41A2n1ec/Gz9nlOlhBGV7L/zlHcphKHAqcYZUEnUrm1b3hWwifwgr4XrQiVQ+IOD266+BjZn8INDQWmFr28ceg1UOyH1O33q6vtsYbr/somz/HNwSZTPpm1X86ASn9O7Q4v4RmjByZO7PhSgwsjbq/eelxC66W/OPI1OC/U+cPtNqp4Ox+fylvOBGYQkZvvWrSElXEbua5DchyIVA5iswOpjMksSYx75vJbIC47v3vAqS1UYdmPt/ssqrm78wwPrd9/OKwg7uuN8FqwDKiBBEKriT9umTTobVMgojdqxdn+UjPHJ9/Du268wFpuB4wwGk4Ezo3yP3fCP1jUy+vho/1G/SJRJDxNjLKIk+tGFq48gQ6PiiOs7r/qiTMGFJYs3HQmAdUDTUxdDeVApBFKsw+gVD08uULw9deCIjwRjobBKKiM6TpnFCds5cNTAy0KXlVM6FkclCgg2vbEhrG9uSeXk5EBURQ4heHQeP250R1gs1vRlsIHb+Klzm5qhUplWiwmjXoXm2w0c0RgVi/+2Kv8UlNtv7NzhzSzEIu2Qq2m9XlPGj9enpErNMa43cML8AQ2MxaJ/D4aWxvvNGzmy37CFTj1Wd3X+zdbcv4JvP3bqvPb2LImmj4GgOp3GThjTBZF8fkw95wlT57awwCWfs0ILTrALow8tGDZy1OybH/7WZ/0OllWzKVNnufBUcoUmTbj94FkjutWWCSXfP7Uw7F2ChYmz9gjAYKEJz1eOHTZq8trAjL815r7DtF7vqePHfZvzgyfMG1jfCOS8+hhtM3mhTviOYWNGniyotWFW5//ssSkLeRdrauCiPSobKL//uHlDG5uJhdpnMWvQZ/L4sXqUVKV293JT0gW4pkvhW9rAeTnaUQVAfnBAIlW3/4A61Oc6/Of8tc1CqpRMfYduI2fOmztv6ogmCW+DsviOS5eNStw8esa+kpHLplpxeB5dx06fN2f2lKFYTmx4egmKocCmVeaF+70QT9m6f+HqVV0bW1CUONz/QRrSZN6SeQuX9xF53/uQIQdmHo4jcY9u+mW5eR1ctebwtgaKkOe+rx9dC3QdvGbFqrVb5kwwYZEoU+10Q+oBBCZOQSJDp5bzNi/ddXAOM/jG2wSsQcehk+fMnTN9oiWcExGfHHj3kdJ++M41Sw/v3uBpwTew9xwxff7smdO6ejDfBcXGPL37osBj0/6V645uri146/s8FcPpF2GUSgHh+t2mrvTasqaVDhTy4cO9cw/RFjO3rly6f+/Iwgc3wjILMzMELbuPXbxsYff6lgpxCWFSa8ySNev2bfcQvnwamEfw+EwYt/Ps29qzVvtR8yd0qqNn3WDw5HlzZ80c3MYg+EWEEqeNRpVCwTZx7D565tw586YMbxQfHJItVuJ6RKexS1cvGueqi8hBX1d2KAjFGDiUnxV28dj9EtyhbZt6uJL211QkbG6mL5YIPga+T3r/tpTkiWUiEKq+CGdycamiEmYvgYb9/Zi1jN4wXRMi9b5zy6TNyKYmOMh6Vrnsp38jkiq/HysX0pvla3/TiGT/ikDD1LfvNnDgiKFdkwIevY6lp9mVB8nXTaDVALPt+7khP9i7HtWZtubC9oXjunqg+5Yt9v88xl1WFHLy++wHLvP3KWYHXbicYDC+r6f2GKDvum7XlWVThjTWTVi5aEPcXyuZf/HfnP86NcrEwkAqEQQFvk0IellE6mgCv1AYevVsBHtM//ba43Lwn+LWSEWHSCQiSvvlIUJwGTLFlwGE4lvej506j2qgBylhBksb+Kf8taqlHRpC9eLcjr5dO83YcqNYxgJt065OB1MsMpXp0MbemISozA/e4/p06TPFKzQNZjLU7jiKkfk5haSZpQkKQWx7N2tIqVSRZGrQnbG9Ow+afiCDIVXRU0XB01OCfAHHyE6dzXw7Kz1FSkpGqZ6jvYGSlBs7NrA3QJRKCkXAfTCGeiRXpSRtPTzAjaUw04CLUXJYmBo4b1D3rsPnBoTLeJAgNYuydLRXQCRqUsfZ2giRZRxcMK5r935H78YwcbQ4X8gzsuPRyenamfOlxdpOHtjwhIGhnZURpBQyGfqwrDS/GLOytgCnGMY2JphQqddmxeoeNxcObtV1wp2YQpCVps6u9gb0pQa6LFJCj8HRpSkTSWRKqagU+HBMuOTc2pnduvXYcek9gjI0tRwUMImqnp/eCrJ05tZbpXIWCCB0+JaW+pBCDHy776rE34JguKo02PfcrCHz4626rt+1q0dzC0qhoGAGh8rYtWyL4YBd74M/bhlgtXvTXqmxMx9H6MeHSwtSpQY6JvQ3Lpr7VDIg95QJficD8nX4Gf5P3mXkJb/5kPSvodOqh6lv17lv34HjFjQgE2+9iNKGVimIuatnlx69Ry5cUAdOf/ytM1sJqArDvTZfaDN5ZXOrb6bloCzHBu279+o7e/kUPOnD6+RKm7pLFexftIbff8+HoPf7RtXasWZb5jcVgBTEbdxwtMm45e0dK7QT/gZKrauMzSwIFFNXe2lesliXZ0b/hCB56P1z7yU6jFjfZyGZOfFvotK0tvmf8ZeqFvj3TCjg+Jo7GW7efn57p3flyiUYDr2+dTzLpHdz5MPZ50mln65tORHidc/v8fEFTkxgPqnFUaoQE0NdWWpOHlCRmW+DoikceNWYTfMBV3yePH36/OWTK23NlUI6Nsw3ZhUkRhfSl+VG5Qh1XF1s9AqjYrMxhJEe7h+Th5GQtJTuf0pjQpPpD79xLC4wME0J4Xk5SQoLPdWz1RuujD767MmdbQ0MEQHKs7PBUmKiUQiRpX+Ij3+/b/V6oucOv6cPhjWyUciVfGMiLyGaXiFDlR1dIDMw5YP+hE4chkHnJpcr6DEUUgWxOHo8SewnegxLlBqTifJ02QzHTjPvvg7Y2pXYvf5kIccwPyI0KoeC5CXRWQx9ax79Ho2+DyUXiiEcKHP5iTVLCuoteOr3ZEo7N1IqoyPACIcFfTy5+kFevQd+fnumdObIRKAIQZIKueJfVk8ZgBFMVZD0Loq95pHv9rmDXK2N2Zh6dg+MwoqS+GS5lVttXR3dWi6m8pQEwtoGzo3MBX2EOC28lHByMoUqfDY4X49gEDw9Pe0h6N+4LAaLB6oFRaKuxojf0V07Tt+Pig8+d9O/9HtnujzwdXkMBltfewQw4DAJNv+rGAY6XJzB0UQoTgt78S5KIi0Ij8hUB5AiSsphl2MAQY0ej80Ajpj2CII4mqygO2cNulw2yAqNIsmIfhv4KU1QkPguQ+1biNLTirmO1l8FLhM4n00wOd9Yi/p8Bs7S1aEnFJGlaYeXLYdaLF3Tx119ThXzISA8OS8vI/ZTEX2sTE8pJk0dTP/j1v8dP8p5pjrnYWF8osSqtocOX8fZzYJKSxDJ5WFv/eMKVJAi99SKxUKPuZsGN9BcVU50dbk/qw9GTrZYQbi6T8v8mI+61bcUZoQHBEfkqnBXPcWNf3buu+wbHfP6/N23mlGPP+TPXicCU1MpE4rFJK0bMMe6zbG7N5YsLFFGBgqZvYSxT3Yee9d+9/Xu2dvHb93aesfI+qZndi9d6C2JSRbSL+5pS1WlQPRdu7Y3PrhgQlgtRliOpIUEqdd3kMvj1XMnzjHhQhzTFpNm9zIilQoF6dipd/vrK2YOnWVPpuW79VnaqWkR5jl75ZI5710zlfCKlTsat6i9evn4nCZWsUXKpioSwQlxzvvtkxehmcG6raa7O9SuY4ed2DQvnJcRmUM1l7Ga9O99dOLWaQuTi5Mi+i3e2KJ5nQ3XtiyM1w8JLdB3Rxza9m1zYt704XOsFUkl9Yf0b2ellMvBY8IQKROLFMCTgEmpsFSq0B05uuedCbsnlgZkxsY2n7G6nvztqoUXRBSak5jctucYXbRIKU09u3rhEyg8z7Z1c0du5EOBUCKDcE4dcwOvrfN14WWNPZveurZ3Ycm92NeZsvY4AlMSsUAgR23qecJXry5eWKCICCrBeyCwSioSymnPWlsCZYae5kFwcfLT4aWzaT+ColzbDx/VowlOyhVs+2F9HVZumZH30CY2MNht/KamnrZvrp9bMgLkfKq8Wc9uDUyUFTqGkPji9KGLDx68Cv60aGrp2HkjW+td3Lvp1g3fV8UBC/DMKUum7jnXFUSTR1wcueDdJq9xRprLyovc76zX9dv+r16VzJsrnTR/eQPVq92HLtz28ZWlCoj08TPGtX99csWVW/5v3klnzRVOWbxC982xmWdI36vLHx+ctwM115NmRuk12NHeSXu/MiDOvnJky+3b/i/TeDO5eTNXzOFHnt9z9r73y7dhi6cIxswd08H4yj8bbt3yC8g3nMfInLlsxqerq3fmDri5zHXn3IUmFtZFWTGcdqN7un3Vy3+LIif8yKFjd288jGbGrpIMnbVwRI73jhPX/ALeJK6eBk+ZNsMiau+io36dZ7gtmOfLt/acNXfQrT0zohrt29AuY+mMVfa2ZulJ8c1Hz2uiX3ZVWxT1eP/J67d9feVpAiJjwoyx7V6dXHEV5Px72ay5gokL5g4bUXfhxklZty1S3ofUn7IZ6LzJq6Y4LQsYSx2Zt8+71RTHBfNesk0bTpk30rLMUlCyJ2fU9eGtYM5cyeQFKzzk/rsPX7rl+0SZKcSTx84Z3rZL3RtLhsxxZmQWNujes5Fx6vlVMy7Cvg8OH7lMLx9T8Pzg5F05B5YM+qu+F/2ytrRQKHzx4gUMwy4uLra2tt8tjUOSKFvf2bmOo7kxQlEG1u725iypAm/UdVDfvq3MGbCZc8sunrWMLVzsDPXM3Vt41reUCuQWtdsNHdvbzUyfTc8uAq2c49ygLkclIqybT501oq6NsZmNW0MnE4FQyubrGJrYurpZEcCyUalQrmWzpi6wqJRj02TChBE2BGlgV8eRhwkxTpOuo9s765rYuBlSMtis0biZwxq5WsuSX2YxnVrVddJ3bDB2XB8LnpGzuz0lE+tbNRk6ebCHpYG5fd0mpuj58/t57dfMHeDp5OLCx+Uw06rPhJGtPRzMTR2bNXUixaU8++YTJgy345AyzdgojBtZOdnbWnBwzNja3tXBxrlOowb2uqVSyrX14Mn9WyAleSm5xUw237ZB25EjOuFpgWEFcMuW7XSNzIZMHFNbH2PomNd2ARmgZ+vkbsBCuebO3bu0N+QoVahRt1EjO3q6mfB5ZlZOLnb2ts51bE2YMgWjcffBfXp5Wuvqmdu7OrvY8Qj4v3P5mUzms2fPQAGhKNqxY8fffAcJI4hCmJKRgxJ8PX0aC3tnRwsDhB5EIGrVqa/DVNCdQbtBk4a04+Lsum7OiLSUY9d03LABFlzyZ8PEOI77+PiA2mJkZNSoUSNt6O+QlmTnyQw69e1U20zf3MHd3pSdl5lh6NGuZ+vaOnpmrrWdddRuK4nz7dxcbS1NmH/Q05AkuWXLlpYtW7Zp00Yb9G/Ikpw0uWG9fj09TTh6TnXrGqKCzDxlw65dPV3MDS0cXB3NBDnJKrOG/bo3M+LoO3s4p/g8hew79m7X2NmWIxAhoE6PmjytvtlPG3dRUdHevXuHDx/u5PQTdUzK87IzeS6te3eop6tj4ubhypLkZot0OvXpUsdC38LBzcGMk5+Zrle7Tc82dXR0TN3rGoVcf23RYUinpo2ceXIhwrX26LRgzgCjH3xtoyUuLu7ixYuzZs0yMPixOqYUouzcYrvmnTo3duQbWdWuba8qTC9kOPTu29ZWV9ferbapqWX95i1sdeiKYmxu52qrfH0zpvHI8a08XCxgkZKl595+8IKRbX4uAgQUSEBAwNKlS0HN1AZ9j1JSnF1INdLmvKOro6kwm875vt2bGnEMnDwa1PdsDtoBytKp037ojGEtFalvAvylPSf2NmHr1m7WykGPxdPTNzKzdXO3/26K+DdcvXq1oKBg2rRp2uP/AlNFOakqk/p9ezQ3BvXBo64BUpqZTzbp2rW5s1oqF6emDTwwaQnLutGE0SPN2fLX131xlx7dPZ00linM1nN0d7Wy+nFpAHMUNA2QA+bm5u7uGv+ABhid2qb8ZbmZvn37glor/nbNCGCZAtOIiYrEIvqtCYJxuWz1k1LA2pUoYBYLlwqESoTJ5TCkIhH4VzNxCyKVUqlUY52BhID5CZxFcBU9n0GlkEgVwF0itN9iqUQCkUo9LAkkwgk2i0GXlkIqkshVMIxxeOoUVbJSkQxBQULAzQL3ITEU/Xh58eEgA69dS4ARJJcIpQry621JlVwmlVMwUpK4Y8tORteVS7tZiiQwhxYDJAS8dJkIdBoEPc8XhMgl4OjLID1CsNmkTChTImwui/5sSE6xeFz1jUmxQKhCmbzPc19IUpURfHbTwVeTDxyvz4VU6hsBb5EJKwQSGcZks0GOKEEHBGsuob83UYBbqzgcrkomlCoRruYB6SyViyRK8ISUFDzLDwxbHo+3evVqUEBA323evFkgEGhP/BCQ7yjO53wdxFc7KDI6p2kX5csjUBKhUEECE1ibFZ9z/j/Jq2GxWAsWLABnXV1dp0yZog2tDkCXo6uru2TJEpAn2qByUhzxz3GflsPnNjT/0+G1xMREBweHe/fu9ezZUxtUPlRJj7fcyhw3bZz5H798efDgQY8ePWJjY2vVqqUNKh95wWeOvjdePLXbL3Trv9i0aZOXl1dxcTGDUXbL91tC7+96Kuowd4jHj2vhjxg4cCDIhLCwMO1x+ckP3X32abthc+uZ/ZEUoO8HTQO0TWCC/Ga5GR0dHaCS1dPnP8Pn0yoSQTlcPo1WzwKADgRKERgfCIvH53HAD5jF+axnAQg4Da7R3EN9ExoYQzGcwQIhn/UsAOWAKNrUeJrWDgAtH0TjadUQiMWk70PrWQC4Dx3N0rlxs0a11e+1IAaLFvHrbRGUAQRiM16cOxFSaNiugQMwCjV6FgDD9GkQ/0tyILI6OQ0cHIWZbCAPB0PAk4BTGj0LQEDwFz0LQBDU1Nq1WYumxuq2obktwUBgnBaY1rMAjPhyCf2pGIjD46KIWuYvD0hnKZMLkoY1z6IV5VtAJKDpVCoV+At+a0N/Bkj+Gz0LAPfX5jT4+/URYBaXjvufnP8xGIZpVonlfjP2WC2AOg00PrvcA6lf0a09Z+H8P9ezAD310DPILs1h+UHtuqyY/xd6FqBJXSNJhWDUeMyKv9GzAFAKoCwqSs8CPHrOn/c3ehYAUv+ZTV1GDD3mzZ/3h3oWAKxV0Dq+mLBf+M6q1Wx4A34DP6h6l+f5K2CU/sJXqfzV+0CgVDEUoUilslwrOPwKTRIqJTANtSGVBEEQ9+/fB57Hs2fPevfuXS1ra4EK/fjx48aNG0dERPzcc68KgLpfsWJFixYtevXqpQ0qJ6AgERi4Kf9pLD8lLy9v586dw4cPr1u3rjaonNAyAJfsL6pSeHj4hQsX5s+fb2xsrA0qH2oR6IE/7fEfACzrgIAA4BxXlLIDFgz8d9kAHTp0KCcnpyL33PvL+gA06osXL+rVq+fh4fHT9WpXrVo1atQoEE8mk/3Mc/yfhBb2v93It4AY4HnKsEjEXwES+bUYFQJIAnge3bp1A8quqKioWkoKyGBlZeXp6enj41Ptq8ibmJgI1Qtjao+rHKBZDA0NgeNcjWs5MplMXV3d/Px80Pdog6ocDocDvBz6y5fqA2QCKI6CggLtcXXg4uISGxtrZ2f30w1v1q9f36hRIz8/v2ppvTX8OcBJAZ0isGKALa8NqnL09fWBur98+TIQRhtUTSgUCiBDBbuNfwNoRKAggADVmBWaZVI1271og6ocIAAQoxq3YABoWgTIB81htWBjYwMyoVatWr/a8AZYKA0aNGjWrFm1myo1/AxgO+zZswdoutzc3IULF1bXhjfbt283MjICP4DjrA2tDkDTaty48bhx42bPnq0NqnLS0tJ69+69c+fO9u0r4EOmsuHv7z9v3rxbt27Z2tpqg6qcgwcPHjt2LCgoqBq17fTp0xMTEx89Kt+SNOUAaNRdu3ZZWFgARfqbDW+AJm7RokU1mks1/BrQYwP/A7irQOdu2LChWkoKyDB//nxgxdSrVw+oOW1oNQHyYeXKlcuWLdMeVzmZmZmgafn4+HTq1EkbVOUAZ7Rjx46pqalWVlbaoCoH9L5r1qz5bvJSlQPUV0xMTPVueLNgwQKgSH+/4Y1MJgNNCFi1/xtIAdqfWv4b8hvoC/7uikqiYgQBZQTUKyhLjZLVhlYtIGlQSYCvWu2vTzUTwL+bBl7lgFIFf6txoBagSV0jSXWhKYXqrRKaQQztQXUAUgf8dxjnV0NLMILijG/A/7ORQOWD/HeDHRjG1FsaICj494+GxuhhvIpe47oMwAiCoRj9XvcPAA+HVZrMoB58WxNATn4u4OrPpRpq+D/JT5s9bbCIitKSklLSMrKzMlOSk5IzC+hv8quwMWIsdsHLC/PXXCxgqFfyAuIyWHBKwKJ5/0RKKVIiEEjk/+09vgPB2LjoxpZNO+9FMdjEHym5ygFnsiVpz6aMmugdW8wmfjPxEIYosaBEQC9GpQ2pKCgKSELgOKTSWIEUrWcpqSANlG9arhyq9D5JLirOSFeTmZ1fVCz7usY9kKIgO5M+mVskrMxpHJS4JF8rQlZOQamA/vb6MzJBIQjPLqzK4W9SWJSnlSc7t7BUWK513P4cUg6yW51sRk5efon42019yKLsjPSMLEEluwqUUpKrESE9Mzc/Xyj9Pj2FiK4OGTkieRXMqVDlZ9GJFQj+4xZQSmFxsaTcpfIz5QMzWMz0oOuLp08fO7RX607dxk+aNmfThUw5rF72r0qAcYYi+9bjx2a165jAkHY6LIxB4vzI8GQFJj62fMSck6+4HEJ94mfAKKzMjI2Jzy6Fq0zy/wKjuDL3yaOPJUxhwLVrGRJE03P8EPqzELxkz/whSy+++93T/RWgn8T4fJ44NfjBI7/0IgzHaLmYcNHl7QtHjp8+bvDYvfeCSSazUrMp/tnZSWNoxo8Y0KLtoLtxn51uQfKacc16DBwJTq0+5VeZbrD81cWdahHGjBzYo3XfOWEl2hPSorj9i6eMHjOmW4/xt0KqbLaQ5MlxL408I/p2bTdsZXzV6HlJwoEl0+lUx47p07bl2M13PuszRearG/PGjB4zrEe/RceKJJWo+OWZgWsmj6VlGD+yS7NmKy+Fak+AyirJPbNmen9QHSaueBpLLwZVmchDr20Z0hskNmHf3XBt2GcSA/Y0tW9+7JVm4aGy87NmRcnEUtvWYy/6+B5bMdDKs+Op6w9v7JluxaDo3V/UqPdlQdk83uctXwhCs2sMC6fonWDYbLb2DL03DUVhn/eKYTO+bCoDGj8OQrXx2EzNtjUc9dKIEIqjpNKw06zpQ5thChlJb2/D4zAgLp/LJjB6FaimnVq5mikUSgT/8f46dDhQVUxdDofQbGTweV+bb/bXoSigbgi2dqMazR1A2p/3teEg4D4Y8/N1XDYHSKuJy2JqkuUw1c8Hf96whoepldrnLXjoB4YpWCQtwhju/+zZ19HaslQqglEGuJUWFkOdqHZTHy6HoSSxOp5dPJ2MFQrVl71/OAS48TeWx98Abo8ywa2pV9f2rFi92z+4VNcapVQwzsLTA69dea/cccvv/p6+fseOvsuVMSpz1pRrj5n3fABPLm4fX7uWm7vl575EWpJJ2M47cMfX1+fg3N5/853U38LsOGUjLYKv3865XV3t3Kw+r+9Ump7l2G22j++TLb2wk6dvVNX0VE6fBbvVWeK3YXJbV3tXE82Hj5UNx2XlyRsgWb8HVwe2rVPbvtbn6VHSmE/IrCN3fO4eNYo8dezll/23Kh6mdZsDdx7TRXFjb6uGHnUcLLUnICj4ptfVDLurD319vY/2dC/7Ijt/gij2ztpzQYsvPvL1fbB6+PcLesjy7t7yK+UYoILyzsj6lQUDq0dD1fsHMHAAirN47HjfYzMmT546fUdEKcJm5PlePn7p5NFZU6YffRAW9HD3lGkzLr5KY7OI+NdPnj65vnLy5Hlep3MgDlArhRH3l06ZPGXaKr94AZtNLyQCIzgpSXxw8fiFIwemTp1x3j8q4IrXlOlz7oflESwWQWZf2v9P0IPrJ075ggvYbFXglT3Tp8/cef6ljMWGKY51LXszfRYJ4/KMwI2zwK3nX3uTSXBZmv11cAYhywhcO3PGokWbI4phBoYxIPSr8CUkof5YFsExSW7S2+cPLu3dNHnK9Mtv0hhsNoeQeO9dMnny5BXb7kr5XGFyiM+FS7vXrvLaf8b7zsUb588snDxtx8W34a9PTZ067fC9cJjN4rAp/xPrwCXzV53Lw9mwKNX/0dmze3dNmTr9pG8MwkK5uramOjHb1mx5V4oaG+ooCmP9Hp49vXP7FPDgAYkYi8UhFD4HloM7bLgahOOGdi72JroECeGlcc9WTwP5tuTuuxyGOt/KAEawZOmv18wZvfjQswZjVu30GqUvlSqB4gbuglJGlaoYPHqzDCXCYSGgXyijQv8T6I+haZR+N28RTTq5ffMtKwy6Rh0+gqC/2dG93MDqSbgoUnD//nPH7r2/fFxlXKd1n96tMAQmYQWDx9GGVj5aeVQZ93yC6vbsVWGf1v4GbUlIEp4EZJAdu9fTBkO8dpMGNLTlorqNmjTkZRdWqnWvlSH9+c0o3LpjU1NtMJT/xDeq3bg51gQCqOxBy6D73vzGo7vUYv43sdTXZ1JQj9Ht3SWy8s7z+aWzSK+JAtHr7tHrslAog5ETfG398YdWjdrWwqP3H78vxIqvrfQ66ZNp50Ttnzji0BuZHa/08N69CQok+sGB5evO8us2Ery4uPdSoLj4/cbtR6TWzVxYidsWrn5XqARmJoLgKJV+bM7a6yFCO7OSzeOGX4rjWaEpe/YdyyZVj05svRJNNm1aO+75hUuv02XpAVsO3+C5uAqTI1Kj8jlc5pv7h8+9TGDKEnds2Z7IdmtqJT28bPHjBCGDwGBgqaKl1w5vf5bHrm2r+vA0lK3Dy/l054vwe4/dLqbU++sADSxO3D9v9u0kop4NfNLrn/cl0teXdh0LLG7btkVRyA2gKFXikA3T1n6QGdd11ffbuWXHyVCbBjqXZ432uhHnYEZcOLTtfaEq9smJp3HKlm3bFkeeP+YTwcKKTq1YeDlc4WymPLVvZ0QpFHpnz/a7Mc1athCG39x34wOC5h1fsuBWAuZkJDq6d0+sFHp3fddev/RGDerlBZ4OTJUE3T94OSgVF0RcvXSdW69tI6OCo2ePpJSALPv7eoegBFxy99Bxv1yrDaeuTepSVy4oVVD0fRQShVXzUYNaUdM7dOi08cXoZXMb6aFyzUYMlUpJxJNYrGOb5tpDAHB6cj5smNCzd/8Z9yOqwnmXxz1/V+zQ0/PbxVmEt3ct7tOn254QgwUTelfxFxHCCJ8IWZ0eTc21x1XF+4AAzK5bE5P/1KuCwLBwubu9nfawEpE9eRlp17CX5ZcFOcSpRWlo0OmFffr0GTDLS7NabqUhSk1Wlby90bdPn979R139oF4oW0ve/etpzYb1s+GqtJsElYM/Hpejux95qJ9fAVa3R48OPYY2K3nk/T5FYWRl02vinPkzpjl5sOp3mbF05Qzjwvzw3EKcgzfvO2XxzMmLpjXO8b378PKTBGa71SvGz9u10kMW8uJNNkpvxUqplJS+ba3+UxcsmTbeypnbpv+clYun4Gk5CZmRAQ+jarXu36Fj19a14JAbTwL8PjIcBqycPWPxtIHmRphUrmJy+Hp8IufV4+eZTou3zpmwcn0Xsyx/32jQJ8AYQ5kV9vI9NnWd15gZ87q3cqBUwogXT78IX/rowcdMJROoLXoRbomeY92xc+ZPX77KkxkV+DTo+YNQs4a9O3To3KkR/+Ml30wlYl6n4fRFs3p3aGigo9Nh5ORZUxc0bcWzbzl+0ZpZbpQ88FOWTdPegwYPbt+mlacLL/xdvJgijR2bjFu4aP7S6XYyaXRS9KsHgTquXTp26NCttdmnSw+SxJilm+fExfMWLJ5mKhDGJoX73QuvP3gRMLnXL5jnCAwbJpeFQYiOfZfBE3t06dCubRNJWnJ8vgiYANoS+XMoUqridBrQx06adHr7gVdRqSSTzUDBo9O9Kb3evEpWIKew+FcfozIFVOXtk/6VmKd3BETjLk2+cQx5dmsP+hzdtnJsa3zb4hXvCipd3b+4dd/ArUeT75YRIZr2Hr1s2eo+dsoDR+7+e6OxyoV6cv2xdeO+dXW1x1UElejzKLFDv/7/HbG5d3JftsOA4Q0qfThDkff6bSjVp3+brzVbJsuUFVs1H7Zs2UL77IDd519UZlGohNJsqUXjpcuWjagLH9p9PEubGJX+5m4os1b/Rk0xiiJY5fVy/qpZkRRMpn94uHDy2Nlrr0jMuZgKxvlsA102VCxlmZka8hBIpmBgbJJUwQzCztkeXKPC2RwMFhTJ+Ibm6vfufDMDtkygnXkHrGVCl6vHwahSGcfcXJ9FQnKSibEhUqGSlfif2jh69KQLb9IMbIj8NAnbxBw0C5aBqQ6I99nykpWImXxztRvKNDPWVQokQEpgx6mKCwSwkaEOyDamhY0xpVQC6/xb4XES1WxxoFIoda1sLOgqLmVzuZhSQSpFgdd2jx4z9tDDGL4jXyUg+Yb6bDqyEGYRhkZ8SCjBTIyN9eiVFXGci8KkIDviwKqFEydMOfEgEsUYIAc4BgYGIEPEMgbOhUgZSco/eh8ZO2b0jisf2I46pFDFMTLUB8UnkTMYPEhUkCvkW1roKEg538LFWAcDzwfcSqW45PXNY9MmjJnjdTKpEGOWbckkigLPZFC/y8ET+wa7F3hNWXL6zrNCOQNHwNPAb09vu5Xl8ei5j9/9g/k3dt74WEB8Xtyr0ii8dyVQv2k7uji/AGNGtu4NGjfrP32cmSg1MKly34SogHPxKM29Q7PvcxQzc6zdrFnz6cM7ZL0JCq/CqbrK/MBb/iX1O9T/NkuqgCy/22+KrFs3/mY7AjWpj3fve65aungKq9Jte+rjtZup/IZNbb5JCYNxBHWt375Zs1bDOjsoIqMq86MIHIUUlnb0J7IDxnazzgrL0O4hJ7t35VacTOp9+/LLqPj3AY8/ZZXrfeWfqFp6AAH8BTKxmIRNi0HXvR/6PPZ9cPWAp7FcIKUns4OzQGGpgHqgxxxIoCNIifiNr78MeCFR6YV6trVc8dRw9Tvd4vjwItLciq/edIWGVKnADYBx+fkOJEkqKZzD1tXvuuDA48ePfZ74bZkzws5EWBgTD66JDn4Zl1iMA6NYPb7Bs+CXJIbR2x1R2SEZJcZ2xhikgpQq1MxEV5KYmQP0Z/zTF+EQg8VmM78I//D6cU8TmUjtFeAEK/Pju3eJIkhR8ikV1nE043B5rSZufvzosY/vk8PLx+pTRVK5Uq3bYXqFW/rDAYr+RwXkpkgI5eFFF7Z4qdqsffTowUTPWiqJFMipAhlDRwRXqEiMw+awGw9dobnnuW2zzZBiiexzBKWc1LV0NC0JDU/GEUbC21uRGXKg7nAGoyjo1BGf0uN+j+7tnmSpkpR9ry2KhDEWT9+q5zSvh34bjLOScoQUgsAIRJbmlSrZpg4cDLcwZYuzS0sVv5k/V25UyQF+SVj33k3VR1TEy7vPw9NyU0NfpdIdsCwuIl1sVNu6codKs988DFXZ92ih/rBKJXrlczM0rSAzPvxTGq1fS/LTpVzCoArM+88kPr+fyHXv2rBiFuX6Y+SPbj/V8exaW23TSnMi73o/ziehwuhHa7Y9Grl2fxvLyv++lsy69SDMvUcPQ/VRQdzrO0/eKngONvqqT/GJICQ5IQ8yNKzMFQ1Yjg7mafH0+rZFSalFuIkRQ/768Y13yaV2bs4Osqhbt26Fp6Z9+vA6OqeSVS1w8uUKJdC2CjnSaNBYD8pvxMBRY0aPnLv6ag6OwQr1Ov1A82h+AHNUrlBRMIPNyP/kPXHoqJXXU1r369y0a5/2vPDxfcYOGrKJ6DK1d3NjuVy95iFQsHI5PZGLUskVn39IxDLCbti0nhEHJo4bO3bEiEmnnsS4dx9oL/EdNXzk1jvRerpcFCgohUwsluk17jm8oXBJ7yGje83OdBkysruTSi4jVXJEz61vL9ujM4ZMmrg3G2ETErh+9zFfhJ+z8lwOzsQ1OgXGmCzBba8FwwfOKXTybF7Hre/k/rnXF40eM2bkyHGH74VSXAbIArWWo5RAWrWU9PNqfsgkQkq/dac2UbdWjxs35uaHQohJgHygt+6hn5AEYgqUut2njlb6bxw+Ctxz9Pazb5U8JsgybQSJWEQa95nSI/Xk0lEjRyw4/RxhMIAhCnQx3619Xb34+aPGzdxwpRDTA5qRluJvQVAWJn9yat1wNSPHe70ulRL0bjuUVIU37tPLIvNy/1Fjh/aaK2g8vEtjI1CA2gsrhxe375W4tm5hrbFi4EfHV+3zjoCUKdun9BozZkzfxRfaTZ3SzPjrWsCVgOj+ved6bbs6aNxmZfHp7UuufCyBBJ/WTaJl6L3r7dCZo2yrbMUSqvC2d6BV526WVZaiGkX26ztR0nY9W2i6VnHCk9Veu9Ilpbe3rbjwPsX3xFKQFdvPv6jUb7/yPzx4LjLu3k67e0Xaq9Mrd54ugYxGzxoad2zcmDHDTkXYjB3XrlJrQ9Nh0x0KLg0aM2bsyo9dlk6zYRaf3LbkSnBx18k7jx0/cebM+bGtPIfPWd+/Xrk6ws9znr5ZA+HbXRhgFJUWpMYXKJzs7RkwibHYwsR3T9/FyymIo+fUoo1tfmQiy8bdhCmKTkzWtXQzZQqjo3PN69q+2j0tQn9AE31Sqm/frpUHC6LEWZ+evQmX4qatOrYyJZRSoLtghFIUJcVk6teqbQAVfkrJMrFxAz8i4wrNXBzNuVBEwOOwTDEMM2zrNm/sZpYd+epVeIa1WwNDAtMzNxFlxhShJi7WZpQgyf9pUBGp07hdOwd9WCxVARWKoAxElu3/5LWQaeXhagrBbBsbM0FS0GfhHVu0rcMhVQiDVfzp1r7TPnU7jMGkmbWadHAx4aAYFf/2yfvkEqCFrdyaultRqYlCCxdHLiZJ/RSPmDhZ6kIJCTEMI2crHWX8pzTCupYtW/Ay4GVmMWLvWouta2xvAKWnZOlYu+ihgtioDI61nZ0pNyXI7218PtB8Jg6NGrnxMpOy9WycdeCS6OhsXTsHG0M48smzsDyBkXvrDm6GSXHhIsLKxUo/89OroMhMHSNrQytzcyNDXQLjcLl/sQsDAEZAl5gQFhiaCFKnYeiYNG3ewohQKkiEYCLJEW/ef8okcV7D1u0dDDDpH7xsLc8uDBlxoSUsazdL+k07KY1eP3ab69KdQ+pxPgU8js5XMIwdurX0+HO3tUy7MMjjIiMwUzc7A3qqWWmy7+qFdwcc3t3KUPbR3y+pUImbufdq7qyJ+ieUexcGSVR4FNe6jpVmw58yUYZdGFTCrJDEIhd3Nw7Ibop8e2LDxVhbr01DC6LCknILS0tEoGM3dmjY3ONb3/5XlGEXBnFuQlQ+XM/Nnk6CFF9fszjUrN/q6R1wSPnpxaPoPIV17TaNnP49vvELyrYLQ170m5efsggD965tnAWJj1YteTj44JYWRpquWJERk0DqW1sZ/dHy88Ar/+EuDL9RtcC9RXAmgSESKe0Ug7hftqKhSLlIpGCwCVIqllPAbiSUMrGcRNlsAkMlZxcPjHVb6zW2KTAExSKxkoRxJotFz68C0cVfNyiEUYLFVEpECghnEwyFlP7BYWEyiVRJISwOB1eb3cAwlMhUTDaHiWnW3iblUjnKZGGUQixToOpNWkC077aroSh6OwM2UzMyQaqUMrnyy24uwAoXiyRA2WNMdnHk5Q07H4zee6GZPgQeAdiSFJCKzdGMWIIQqRIhCBScUVEIeHqKNjchFsEC5qhMBbPYTFImkVM4l0OAhFUqJTB9JQqIyWSAa5UUqo5Aqy+CA+5Jy6ZSSCQyiqGJAGEgQ5VSiZxE2FwOBgM7WSqQyBkEB6XvC56ay8Rg8MiUUimTAeEg/l9teKOGgmAmwWZqcpM+VolFIk0hgFMEi62Zd6yQiqVyJaQtm19RURveFIZePRWiO2tM57KNQgPKpGq/I8bvkK+gxcy+ZV/Vu7wbveSHH77+qtXAqe4aL7pMaFTMjRs3yrjhjSz3yoULBp7TO7qU3YL838mH8mx4E+V78Jmk9fTetbXHf8lfqFrgNTRs2FATWGbCHxzJMOvTtf6XiXL/u1BFEbcehDQfOtLsD/vu/wG2bNmSk5Ojp6dXZv1SfhYtWiSVSps1azZixAhtUDXB5XLXrl27cOFC7XGV888//yxbtkxrnVQToBQ+ffrk4/3IyNxEG1Tl/O/kw8ePH7XH1QFoGuDvv1b2+k7VggYMsgl0Sv/eMfdvURu/CCmTVfKoX4UAA7udiQGDTkX93pr7X4DJZPr7+wNv8f79++3atauWBaVApx0YGNiqVavXr1+DKqUNLQMwDMzp8uyOAYyInTt3AgsCZIU26C8BIgBfojwyPH/+PCgoaP78+WWZikcDIwj9xrXsEkDQpUuX8vPz5/+zVhFftlnJ5c+G/6F8mDVrlvb47ylnRgCNGhkZCazVOnXq/FTVrly5EjiDoPGA1lvZr6FrKDOgyIA9CzQLqNkFBQXVUlJABmtra6DgAgIChELt7JhqATy+ubm5QCAoLS3VBlU5fDUZGRlfWlPVY2BgAPq/Le8ujrWstuXJ/3fyITs7W3tc5YAK6ezs/OHDh19teLNhwwYQ6enTp1i1bhdRw68BZQl8jnHjxp0+fRqUVHVVa+C29+zZ8/z58wRRgWvilIXCwkKWGu1xlaNZw1df/y/e3lQ4oLNRqVQxVpKmAjNtUJXzv5MPurpV/CnId4C+H2SCk5PTTze82bRpk1wub9OmTcuWLat3wKWGX8Dj8UBJMZlMkUi0evXqP3ktVuEAvbZmzRogibGxcfXuwgB6HXt7e+AwLl68WBtU5ezcuXPPnj0JCQllfB1UEYwePRoIYDWh5eXxW7VBVc7/Tj68evVKe1zlkCS5fv16YFw3bNjwN6/FBg0a1KpVq+pdUr6GXwCU7Lp164C/DPSdl5dXtZQUkGHevHmgVtWtW3fChAna0GqCw+EsX758xYoV2uMqZ+vWraBEqtc6Aa06JibGaESjJ4tPaIOqnP+dfAgN/boeY9Uzf/584G7+awbCDz5hAGYCsMCBeVtZKJQqpVL7uzqgP/OiBVAolQptUBVA5+qP0gPhfykHKCPNZjPgL/itDa1alEol0LNABvUXb9WJ5v2tJiuqiy8FoTmsFkBxALPpi+VULfzv5IP2oDr4mQA/ULXfASMMQj0MpoWgd2Ep54OQ9ERX7e8qB0YQlYKer4oikOZj259A0dv90Gvi0O+AYBQDvxEU+y4zmDiCoAyc8Udr/pGkQvGjldzVX/qW6SOwP4Z+pfozEWGcST8TQeAgBqgi4EnVz0jQa8BXZ439PwmVFRMeEhqeWUz3T7LirIgQNWERsYnJxeLq7C1qqGx+pWpBC6UUwvjQoKDgd+HhkSHvgwODQrNKZEg59hhjEES67+kZqy4Wc1jV8OoNZTLJrMNLxo5cej4j6cXqk/clJPbDLV5gGJWW5mbkFal/ogphYWZBkbgoKzQoMPh9SGR4+LvgoKDwJKFYkJWbJfndrH+EyVZGP5w1659YFfqtYsZYHEHU3RnrvJJLMTabXsEctEbtuYoCpCaVk0wmW70AuTZQC8xgIvnxkYGBgZGx+TATR1EcUQiiPwQFvYsolEL4l08eyoUqLTIsJDQyV/iNKpGLMpJTiqX/Vi5F6fGhQPPEpml2XylMorc+TUgv92A0JY6nVVzcNzu4SBMiQFKhSTlf5y1IijLD1aovNCwyNimllB6YITOigD4Myywov6WmTAw4NnfkjBXLZoxevCtDoMyL8PVaQbNm6awe7QdcCf/ymKo3F5Z1aN6xR7vWc/+5d+7xY21wxVGYFE0/e+5XT/9Lzku/6/blKXTZReSWVG43kBv/CSSeVvB18438FLroI+Izq259NUnhp9CQsCj1ShzgyQV5CdFAqpCQyNji7zOlbPyqLSEYRonSbhzw2rBqcb++XcbPW7lp04FXCUUMJm0BlQ367XlpQUpGoarSF/z9ARiTkR/+PBHltnWTbFqzL71UQS9b8yOYHE7E/a2z9l2mMILgcNJfHJ2z53hKTPChLZtWzh3XpW//xas2bD35OOmT/6J1y8NyYXpRwl8Ao5S0NDU1V0ovxv0V0JmpJMUpmZlKBC1KDXkTlQxiVnC2oAysJPX2+fPPokt4fD79NZr2BIQxmAWJj5dMnuq1ceOUSYt8Eos4HPTZ2TXTZq5aM3/m6sN3hCi99K82dhmRRz74Z/aouSsWT56w6lCuWJt42OONjWu1OReUoznUUBjvvXjStGVA9Ry4naeEcpPuzhg+FmiisWPnB2R+3pSmDFAlTw6unTlzxfLpE+bvvyOilYb49an1EycuWbFi9fmnMZpYgMyQh+vVum/1kundOwzxTpSmvj0yadiUFSvmTpyzMbaofGPiwujt6++2+ueO94M7TUr9/3kQa9ly9GVvmuv7ZjRs5tncSbtMujT9zdFLkVMuPvZ+uJN8c+nO6/JutfIvcmJuLR49fcWKRcOnrw7JozcXKIy9v3jSVE3O53x9SvnbG9smjJmzYsmMacv2ZHzbU1YkVOaHCwtHAXnmjZizMaaIVnS5YVfnjp8GCmLjsYfFlevxaVGJM8+uXTB72Yo5EyZsufEOhLy/uLBr/1F0bdiyPyy7AkbJfqVqVQo5ouu67OSDh1cOdWjrPnPHZe/7Jwc0MJUr4C/bwwCPk96HhsAoCGFxefRuizC9C44aNnBBPzdsoGMwcBUDwzhsAthPIOjLRjWcbzaqob11BNfcn8dj0XegIAa4NQ0H6CGUyQHeLQhGmSweh4nACJPF0e5XQ28tA6LTkqhRf+cKYn7eM4YJqVB9pwEjZ0wbM9izTsPxvTsSKHDeacFouMS3PjO9no1Cm8XAyxcUl5o1GnLirvfF7VNrt+t47OrDOwfmOvMoAf2B72do4THtRjZc4oswHBwCmUUw6NxhqD+0pfMNWLEgG2CUgeMsPiPx+eG1l/x4XA6GgGfUZiH9GfGXnCkTsJJErI3w9KhjXotXHvVRcXlcBqK+JUowpT6Hj8rbLXz44MHSTuSJY09zkgPO38+Ye/Gxz9UVRX4XfCMKsF93Ib+l6P3mLc8GXnjk/fiiVdLDY89T6UBB8r1773n2ToT4my3EZAWHdu7QG7T9gbf3rX9mWeLyu9sPsIfuAJpoZuPCvUf9y5wLgkjvXVdy14Mb3V6T9eCcbxolSb6/6XbMptuPvL3vrBr29fsLh3YTrql135XdUxo1b+tpXXRyx+UW2+6CkCbK14cfxGrjlY2izEzKunYdPQjS69zANTci5nPzVd4/c07p2qqunrYx5oUEFXDbtLdDIcLF05yZGJ6uCa8YlNlHVpzQn7LX29tnvEXijnPvQSdwaOdOvUE7NDlv82XKnCzmzFHfgcd8vR9dskh7dOZ1hYrxBVnynlUXnJaf8fZ+2JMZtutGNETl7951wGXaMZDtl7ZOMC5fBfxDEnxOnYswvQiyYN8gn2Mn4xSQWEnVG7ucrg3n9ra2rYAJFb/zEClSIVfKZQqgGlQKGUTKEQZTmPxi+djBg4eM3n83hsuRXd/lddw/g8+T39vt9ShMxELyTy4fA07PX39TyAZKVA3Qh1TmkeVThg0fd8IvDmWxmBAqTg5YCiIOHn34fjTOBXpZHZFBoLLkffOGgjss3+Uj53I5XOLT/X9GguPFB7NVzNSAU9d8PoI7ZL68te34s2JZ3kvvS6d3rQXnt1//AHOB3hbf2TEL3HfinKMZEM7mcIs+ec8dAs7PvhGUZuDSyrIkYs70pcF5fANdAkNwVJK4Zw59etW+p0qgzdViAOhtSBBt/gDzE0Xp1cRAzy5XkEBTymW0Z0MCTYl+tUMRnEkJE/8BiQ0ZsuqfJ3IOm8MUe+9dNnTYCK8zLxUsHQIR+J3fE5AoZxHSx8eOnn+dweAwmSxW4acXZ889jbxzcsjS/ZkUtyDo4mS1wPcjCwlOuVY1oiCFTGYwdNWWNVO7Jt5ZN3Ty4hcpUhat4+neD0VQRX6xHJIXCmEDE938D8FCw7aejhhs4dbIAEqIzoWQ8tX0rIw8hpObK6ipNp3cbNIiaG0V9/xssXGLYS3shd+sayNMeR6VYzlwwJdtV4BsiCy/EOiGQhGqb1j2qZrCpGypad1aXAgyaNDWhJeclvbx4VOjBkOb//SjccXtMxeg2m1sOFxKoRLRO74UFCt5RvrlWyTb0Mwcj7h97W1WVnZyXqZI8dkzFsU9jUU7dmijOQLkpKcLYU3L5BnbYrkFFWrVKnJTSg1dG9qCn+08m5CJcVnZgfEFVgMHfsn5zyAoplQKCwtBCQhgHSN+5SxrKcpKlZq7N7CEIEbHJh7S+NjMhOfpYteBvR20EaqE3MQiwqmBMQSxPVrVR8URGSSKwCplRa5Y/DtVSxtqNJofwDJVlsbfu3bLsvv0Kd2dvG/uDc7jWhBpF06f8X949WRgjJkZ6+WVw3mmnaZPGJIXfupSQArBBs0MYbLxMO8TpwJL+wzvWBIRLixWwpK47dsPyOsPmTG82atbp5/FFDOA0QejTLjozE6vAKX7mBFdY6+sP3Q/Kj/6zvqTzxr3G9OCGxkQGpka8epNaBKC40VRQbeffCKZJZfWLbuXZjC0T6OAQ/88SiiKfHwqUuU8Zdp0Tv6dE48/YSWhXluPYE2HDGzM/BT+6lPgo7uvk3pMnNyAG7L91A0lJTy10+sNXG/MsE6R59fsvxmOsoEp/VNARnzJDW1T+QLQunCp76XjSrfB00d2j3p15GGUUBR5f8/Njy0G9mEVJGXFFzKY8rCA+1E5SpwhD3ni4/8pH2PipFJJGNp6eDiauTUY2qMFkvhoxT/XrDuP6Vlbsm/xyrf5Sma5NkaAYVJeKpS7tR16fM9qx+I3l849FcAECqskUmav+cuNonc2aNDgkrD2+qmd82OTRJruBdYztkJy87Ogz+sClRETc0Nl8O0b4VnZGan5WWIVBlEF9+4UtBna2xiTffsldHF2vjw1Z/Os/l06tx+76YqAwgetXoP5z2/YqP5jZtu141qWWQy+jQmc5nc3KCsrJyVDWKAS5mSkQ/kvL3ft0qVjh16HAzK08b5QGvUsgejcvinQdNPXzPywsXPj+t2lrSfM6Eyrp7LDcl+xeOj744tHjR154FGSIVtrPSa+uJ2jcuvu+XXhAnXN0lYuGP46HbNiYBrZG6Q+uuablZWVmJkuUolzkgsU6TmbZ/bv0onO+dIvPhruOnfF8LvTWjRuMtaw/5xRzcqxBswv4Jva8OLuX/UD8iTlZEiUwqzkEnlK0tLxfbp0bD91j/e3e6ZXHqaOOnkf7/snZmWlpuRKCqUySI/Lirq4vUvnDmPWXRFp9+suF3/ZhkklwrLqOmR8bUsuz8CYzM2NShO2nrGyp+zB4DHnmo9c3MiaX7/LmLb1bHlcvh4ij4nNpFDQdlGGKueFb2LjvlOH9hwxaUwnDgcrSgkND5c5OFnxLW31Mj6+eBlP4jjMYKkSg+4FQMMWLOzRZ9y0Ic5Jj32fer9n2veZNKzHrPnr+zRypFdfpV8fAS+bxeMQpFxs4Fxv1JRZ/UdM62qb+/pRnEvHMd1aevA5hAkfSYrNSAp7kypynzh3wOC5q6b26Wjr1rhXn57mfL6xmW5mQm52zKtHb/ARC+f36Ddxcj+7yAeviknssy2r/iRb8wPoK+p3g0aUSkVyW/ef2NzFnK+jz5FLUlJS3geEGdUfOmXA4GkT+pqa4HI5RbDVwyz0AAKXw6Q3DyYVCpahlUd9R3O3Rv1a1U/xeZyp223OhB6jV85rAMcHBedh6vGWMgL8EQbBxsUfn1/ftPZIBtFg+MhOHCW9VwUMkbLc5FzU0tbKGgp78OxTsfKbAXTwi/rc4MuOQZPVC3o+3jlr1PixZ1/k2BqxogPvJ5o17Fm7HuhX2dxv7ERpQRrGHbtox4FdcwVPzl4PKVEVpeYRtawtzUXvbgUkCMosCqf2wCWjnA4vHDVq6iL/KJkxCxfKMlROnfYfOLCiv+2lfUdSvx+EjH12qwj16NZUH6KkgsykYqP69qacBP+7Yd+8RCoTiGX76S9ePfN5dHd8R1vUzFTt8JV6X3yp07Sj9TcN0cTCkgfDaqFEuYkyA/0K/foLMZ23bLo4YOeoUaPWXHrHZ3BRJch53tjFIOfnCHzPXAnSrrQJKcXFmWkiCw9HQ2WY34O44sqZvo3ZLVk+Pu32BiDPtluR+gQXVuZmEMYz1+w+sGVi6u1jtyOrYq92h26Tx3mqVk0cNWbetoQclAVLaw/a9vThzQP717He7l9x6k35R4z/UtUCl1qW9eTS4fXrt+w4dj0pH2KgQAZjKzMsD6Gsza1hSBThf23rmo2bdx98+6mIwDG6hYBWqxAXi1C+PvDiID1jQwYDgUhSXph67/j2DV7Hsvj6tta6FL36NkzKJCSmo6d2Vvj6egypIL9AxTOkF+VVEkZ6bB7w4jEU6CqIyWLS2kKpYusbGtOf4QlhnM8loJT33rvWb9q6bdfj4FScgYuLhSjPlIdAchXXxMRElhl4ctd2r80bz9wLlEIsWC4lcV11cpSOvh4qp9fRpYEhlVymkCooXK14KRUBM4DCVZ/7CTCKU4L3j85vWr1x0z/HQxLFHFRVUgLE0wfNhq2nz+bSG+EA9YWhqHqSFb2Lu/pCmFJBMqlcpZCDlEQiFVfXgFauMFuPy1BIyjckjzEwQcrVEwe3bbliNHj5qRO7mtgwFEp6V062MnnXuhNOo7fdv/Ng18w21/7ZKzRy0UOALICSvFSlob4p/Y2L+jZlBXPutfjtSz/fe5cHtbFj86mnNy6HpsYfOrjr0cfwJzcvvEvVvnZHcIjP0nN2tnes3aWjDSIMf7Nt1flWC4/duv14+9i6Z7Ydyi+zHAiz8/Tdr589enJ2e+PaRmxLYzasNDFxcHR0bN2njUNRfOZ3SzgU3rv01tCzI63esl+t2PVm0bFbVx6+nuxSfGD/gwrwJ2EUSXvrnSDp3FG9Rl/mq0cxqs69PdXnoDC/81efRxvVd8cK3kWUQpA8JlDI8KhfsRspwuy6A+89CXj05MnqgXVhc3MTvorDVOd8nS4drWQ58dp9DBWxD9aeSNpx/folnzf9uJH7T74uX034GbB+kzE+z58/fuIzt5cLZW5uxFFyWYYutewdG3VtZ1iSmVIVK2zAuMmUTeef+zz23j3X3N7QQI+JEnwzKxtHp5bD2rqFh8Z+3x2XhT9Vtep5uUAirCT60Yk7CRtuX796ZLYNJSdZRE7wqUtJ1kt61zp/4kShMPX0wQtNl1y9fv1EKwuuRK6glRNJQix9a0NxKj3AL3l01zevSM7k6/HtXGbtu3bz9q0bN29Nbm8jl0kppRIzNWGLYt+G5kKQLOhjFOpav0l9fnLE62KgSqPuPgtLZLI5SYX5TEgZ/OStQKBgctg54R+evkuBKEFkEmXuAF/dt5ffa+v161cH1baUCKTGrvaq3KDoXIhRGvLyzRPfS2feqTwf3Li+eVQrvKgYMjNmlUYHhoGeXBIUFstxrqWL00+qUlJW9o7C9y8Ds2AEEvv7vOEZufM46hdK9B42Xzo5+remCsIYEyoKOXzoTr9d96/f2FVfBxVADHMrND8yBsR+/cQ3LqmYYOrIIUmGQAgpUt/6hyMMTHMHcDkJnr9UAm5jbstJ+fA2UwWRaWGhQtzOTvdzCmUChpVigZxZf8/Da3P6NOLiKIbAanOV7qZEoLfh0v0MCUkUQrGhk60yO5hua1mfPsi5Hu7mUIV8GoCgqujnT/Pgli1rN2rSqqWxOCb2U25JSW52ZoFIFfTg1K23yfq1m7LlCVH0lISMiAzI0IolllAcPm32UioxCfof9Z3KDIxiaU8fRXPMWzmYO9pbpMbSb5mzI2JzmFYWhMz36tGnUbQ1R6W88ElEuvRsQl+jkIvlGF+HvpqUlyjF5Zx3JLy9cUG/fv26Dttcb/DKznb0OtPBDx4Wu7Ts4KB96xJ8+8Cx++9ZVq1HdOSt6dm3X/flRPtR/b5u2V2BIJgk9urbZM+ujYzNXDFpQlQWCEyPSIfNXIwyP9476x0ogSgZyVSvJcCC5CVyiXrblMoCQYtDbofnte3qYWnhAgmi40CDl6VE5jCNK3nro29BMPTV3QeyOk0b8nJvBryjJ2dABX6v0xzcXMu/88+fzm2lDTqgNSmVrkOHTnVvLOzX34mQFOvbsUVxp/feM+y1atMI5tT+88497zxkYMuFqwd+PETkC7geDLWElEoi53Ye3f/B/C29e1/gISxbHQbHssWEQb67hnY4YcRTKOxmbl/S1l5XAbStcYO581qumjUkuBZXpNds+5oudTDrBjcXDOveD2IyZi3f06nXQMaoxb36PTNB2HaGHJUK4ZviwSfW9j6YQFp1n9vIvaRX5xn7Z/Z/ZijLV/KdGUaObQd63lk1oOc/qNhj/PKJfYfffL62Z/8gHXERatgNNWs0d1bT5VMGva7Flhi12DalA1NObw2mkkod24+fHRy/fGC3g8YKBafZ0uXdmcDvRtggH74xb8FP7QGllMP69ft1ddkxu6e/IZxM6TsocbfuA+1urBjQ+7UJG3e0coQxnbZd28xZOjy6jpvS3MqYNmfpGyiVkFvjluQ/27rOQvavHDP8+bKx3fpxZGKPkXO719cBEqlTKAv0nAcMTo++Pq3PEc0GO/X7zpo/oj1DJZOxHCaPazFl+8Twcwa5aYJ+6/c2amzSo8HV5f1660FS++EzO9XRU0jL6TUXXFi28np0tihP1m7h9qZmPHzQ8iaDQLj8oHAKPGJZF1fd7Zv3vHQy7desw5RhrltH9DrLVpi0mtS5ddMGeR6jF/Z7aswvyCHH7Fpi/EuP4ldIY3dOX/OySCosZU3augPchz9wduPnM7r2C1JksUYd2GbFLPE6so07pU17V8M33o8kddq2tVG3C4tmM/peW9Svj52hskRquWh/l/K9hyYa9xtl2EaIMA0bNtauv+3Yc/7FPvr66vEhUhqTXVxn/MwOwAXqP3urQ8tIj+Yt1bEqFtXL45t3eb8nC4vMey8aWlcPoppPHuq0c6Q659tN6dtIL3LXmb3vPIb9f+2da0wc1xWA5/3cXQwsXli8BWOCeRi6Nk5IpdStoiSO5aDaTixqt2nUuInk1o37r8kPk6RupSK1blO1zUNxouRH4qhS2ySS+VGpjaxaalJYHssSlhqMk7CY55qF3Z339tzZAWMZBLubZKk634+R5s7MveeemXvuuXNn7nnzhz/4xp+feOCwz7UYJ/Y8+72WDIfAG0T62ws//+MHIW3qRs2jz7ZWibh6/+Ot7z/38OHfYXLlkacONKCh8BdNfPyfZ0/9OowpydSOn75wXKClq+//qrVDdlIzeOW3O47eNmeYOTdfui+vgXBLFAYALIEuT0xO8oXeQoHCCSo+dSU4PM6IJe5yTwGLz0/OOcorSlzk1MhIXCivcCUCfUMJlS+v8nK801PAmQ4xwbGpTwZ7R6dSVbVVtI5t8RTzeiwY6J+RDBx33OGv2wrja90MjEDLwx8FxpOGt2ZPrVeAzjT+2Ujf6GfYlsrmugqe1a+HguFJdXvddp4UGLn3D795vf7IM158wr3DX7VVNKT50EBodpEo3+7jBGdZUQFPyK+dOfqu+tBLPzvp4ZJXh/rHJuLFZT5xS4GnqFCkpaEPAxEptW1n804vl0yqUGWwnATFEfJ0T2BwQSO21eze6ROTcRknSS0+F5mXSreWsRSuS7Hx2VhxiVekMbBj6KX0wnhPaETDnN7KUp53lbrF2asDg2M3vDtqXBQuQHF4cqirb450V1e5CZxzcnJkJr7V4xUpZXRgYFwR9+xt5Oav/Ts4ojIl/uYGF5GOuXYTZ0ZRGAiSlKL9g0OxpOUXFm67Y2eFhzD0FE5xeLK/v28mpvBbfH5/DZqhi13vGxhO4AW7/I1FvKGu4crwG43CIF/rD34akyihdO+e6hUduzY7Pom5Sgqw0HNPvtJy5pet9QWYOh/sHpg3hPq9u4uQVUuGAr3RhC66q3bXetOX3Y66bhQGfSHcPTCt3JLPYiTcPzpNuyrvbNo2N/ze8+2XH33x7N5CZm5ibJF2f8W91LyVaFcgJGm4u6Kh1rfmYlG5Rh8wiYc73+glH2t7IDsvLh19QHik4V/tb1tJq5OaHh0MR6IY6Wi8y1+QngVQ5oOBJc0Tky/9pF2578dPHdqFJaY+6htWdKK0+qvVpevLlZUe9OvDg1em5sEL8d/daJWRnO3t/XgRczW1NLkyNPDZRWHQkjOh7qEFDC+uaKgzb7Q0NdL7nwktRe1ovrsskzXjYJCaVcCbNDjBMoyuyiq0eRyjGfRhLBo465qq6STDpFRZ0TCGZ3FNVlMUzzE4uLIozIyK4h9a/gjBov96oW1oIA9khpE0x7HmxJOBItwsD5NRvBn0ORKUKEF+5ntN9CmuoSUlWTdwVuBpIqWqOkmzsZHO58+8eKDjvQcr0BBcljXIlkfZIgFSYDsMIz796V9f/kUnd+it9sP6ggSlUqS5gIChyYqKLI5VnATZL0mLIJCEUBdLkrQJRkuJ04SsKChgL0lxNKUo8rLsBMXyLGXGyTXXPNBSDMeDXwmagmE7CgeJU7zA4iCYnkrpqmqQHEOC5JDO8RyZ0hJJGVUYrkkZsiShoJgrRAIyM7UY+m4E9Lz8Uxyqi6KCltEhIq0rDEQxbwEoD91dHDMUSboZl+g2Nmxq12Gu/y/vXCl58sg96SafBeub2vUY/uC1y9o937/PiiSYBZ+Lqc2RtIl55OzJ9m+dtJKyIhX58NW/f3Lw4aPezNek3Dx6yCXgTY6sZWpX6TJcLhdJkuYX9Es4RIahedHhcjldTqf57z9BURQYBEEUWZrmBDjk4Gia5R0OMFtwGK0gwLC8iC6wEBkKfY3AInh0gcijBAQFmVtnAQ4BFUCASeOdaK1hq0SCYuAsuI5Fl1GQCxjuIl9ja9t36tG0GcGwAhx2WtkiARhOEASHOvnx0ELxY0fu5TBSBDFodBh0gcQF+W4WB5dbIqQRrbpYkphpSGyaYR0gLypLgFJWyi7yDJxPkhScY6rFCUYTfYOBas2hvxscPNqnUAKcgP4DgRzSYqBqMZCZCNYX5YLUYhW7Aqgqx3GapqUXirVS18TMeUnRAKqLVc9lXYHANMhiKg+MMgDdzypFL4PuPk1DbyKKOb1KK2o6fDIHOwuAGLAF05/ezYKabz6ei50F4CGDbR7tCwClw22rKCy9diOnVbFxb8sT383GzgKbRw/WTj5AjWe1VaRv8Wo7OjrARxgbG/N6vXlfsWmD4GCmeU5NLijG6h4Y1A+6ArBeSjy2CEPBNdy0/yHgYeru7m5ra7tw4QL0nHlZSAkepnA4vH///osXLzY0NFipmQN+MWxvfy43DjgR58+f9/v9WcfdyV2Grq6unp6eEydO5LGRd3Z2gju5eKj06+KuWqPESs2CHNSxefRw7Ngxaz8fRCIRaJj19fVrvkA4ffr0qVOngsEgtN60wm02IXDLwK9sbm4OBAKxWCwvdwpk8Hg8dXV1MFJLJs2p2jwB1S8uLgYZ4vEv4wPMVQFvDpidnc3FXudIejD6o8u/by27s6UwJyc9azaPHqLRqLX/pQMPpM/nu3TpUlNT0/Hjx63UlaY2kUgcPHgQxqT59f9tNgLcNTAuMGrOY4+om4sa5/gCwebz5R++yeqo07eIBvI2+QKaBji2586d27dvn5W00tQCmqbZwRdsbDIFOjyOz2eANU3Xnv7Tb2diUVlTjt114P76r1kHbPIERaHJJGvH5BZTa2NjY2PzRZDPqTobGxub/wsw7L+JNHHMwcBlzAAAAABJRU5ErkJggg=="/>
          <p:cNvSpPr>
            <a:spLocks noChangeAspect="1" noChangeArrowheads="1"/>
          </p:cNvSpPr>
          <p:nvPr/>
        </p:nvSpPr>
        <p:spPr bwMode="auto">
          <a:xfrm>
            <a:off x="10553700" y="3615531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spTree>
    <p:extLst>
      <p:ext uri="{BB962C8B-B14F-4D97-AF65-F5344CB8AC3E}">
        <p14:creationId xmlns:p14="http://schemas.microsoft.com/office/powerpoint/2010/main" val="62365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xmlns="" id="{70309034-DAB5-4D30-3B6B-6A390F12960B}"/>
              </a:ext>
            </a:extLst>
          </p:cNvPr>
          <p:cNvSpPr txBox="1"/>
          <p:nvPr/>
        </p:nvSpPr>
        <p:spPr>
          <a:xfrm>
            <a:off x="2045695" y="1543"/>
            <a:ext cx="4578025" cy="461665"/>
          </a:xfrm>
          <a:prstGeom prst="rect">
            <a:avLst/>
          </a:prstGeom>
          <a:solidFill>
            <a:schemeClr val="accent3">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eaLnBrk="1" fontAlgn="auto" hangingPunct="1">
              <a:spcBef>
                <a:spcPts val="0"/>
              </a:spcBef>
              <a:spcAft>
                <a:spcPts val="0"/>
              </a:spcAft>
              <a:defRPr/>
            </a:pPr>
            <a:r>
              <a:rPr lang="pt-BR" sz="2400" dirty="0">
                <a:solidFill>
                  <a:schemeClr val="tx1"/>
                </a:solidFill>
              </a:rPr>
              <a:t>EXECUÇÃO FINANCEIRA</a:t>
            </a:r>
          </a:p>
        </p:txBody>
      </p:sp>
      <p:graphicFrame>
        <p:nvGraphicFramePr>
          <p:cNvPr id="4" name="Tabela 3"/>
          <p:cNvGraphicFramePr>
            <a:graphicFrameLocks noGrp="1"/>
          </p:cNvGraphicFramePr>
          <p:nvPr>
            <p:extLst>
              <p:ext uri="{D42A27DB-BD31-4B8C-83A1-F6EECF244321}">
                <p14:modId xmlns:p14="http://schemas.microsoft.com/office/powerpoint/2010/main" val="448819149"/>
              </p:ext>
            </p:extLst>
          </p:nvPr>
        </p:nvGraphicFramePr>
        <p:xfrm>
          <a:off x="1331640" y="1268760"/>
          <a:ext cx="6480720" cy="4320471"/>
        </p:xfrm>
        <a:graphic>
          <a:graphicData uri="http://schemas.openxmlformats.org/drawingml/2006/table">
            <a:tbl>
              <a:tblPr/>
              <a:tblGrid>
                <a:gridCol w="3695542">
                  <a:extLst>
                    <a:ext uri="{9D8B030D-6E8A-4147-A177-3AD203B41FA5}">
                      <a16:colId xmlns:a16="http://schemas.microsoft.com/office/drawing/2014/main" xmlns="" val="20000"/>
                    </a:ext>
                  </a:extLst>
                </a:gridCol>
                <a:gridCol w="1622434">
                  <a:extLst>
                    <a:ext uri="{9D8B030D-6E8A-4147-A177-3AD203B41FA5}">
                      <a16:colId xmlns:a16="http://schemas.microsoft.com/office/drawing/2014/main" xmlns="" val="20001"/>
                    </a:ext>
                  </a:extLst>
                </a:gridCol>
                <a:gridCol w="1162744">
                  <a:extLst>
                    <a:ext uri="{9D8B030D-6E8A-4147-A177-3AD203B41FA5}">
                      <a16:colId xmlns:a16="http://schemas.microsoft.com/office/drawing/2014/main" xmlns="" val="20002"/>
                    </a:ext>
                  </a:extLst>
                </a:gridCol>
              </a:tblGrid>
              <a:tr h="267936">
                <a:tc>
                  <a:txBody>
                    <a:bodyPr/>
                    <a:lstStyle/>
                    <a:p>
                      <a:pPr algn="l" fontAlgn="ctr"/>
                      <a:r>
                        <a:rPr lang="pt-BR" sz="1400" b="0" i="0" u="none" strike="noStrike" dirty="0">
                          <a:effectLst/>
                          <a:latin typeface="Arial" panose="020B0604020202020204" pitchFamily="34" charset="0"/>
                        </a:rPr>
                        <a:t>Repasses Estaduais - 2023</a:t>
                      </a:r>
                    </a:p>
                  </a:txBody>
                  <a:tcPr marL="9525" marR="9525" marT="9525" marB="0" anchor="ctr">
                    <a:lnL>
                      <a:noFill/>
                    </a:lnL>
                    <a:lnR>
                      <a:noFill/>
                    </a:lnR>
                    <a:lnT>
                      <a:noFill/>
                    </a:lnT>
                    <a:lnB>
                      <a:noFill/>
                    </a:lnB>
                    <a:solidFill>
                      <a:srgbClr val="EBF1DE"/>
                    </a:solidFill>
                  </a:tcPr>
                </a:tc>
                <a:tc gridSpan="2">
                  <a:txBody>
                    <a:bodyPr/>
                    <a:lstStyle/>
                    <a:p>
                      <a:pPr algn="ctr" fontAlgn="ctr"/>
                      <a:r>
                        <a:rPr lang="pt-BR" sz="1400" b="0" i="0" u="none" strike="noStrike">
                          <a:effectLst/>
                          <a:latin typeface="Arial" panose="020B0604020202020204" pitchFamily="34" charset="0"/>
                        </a:rPr>
                        <a:t> R$     128.571.428,58 </a:t>
                      </a:r>
                    </a:p>
                  </a:txBody>
                  <a:tcPr marL="9525" marR="9525" marT="9525" marB="0" anchor="ctr">
                    <a:lnL>
                      <a:noFill/>
                    </a:lnL>
                    <a:lnR>
                      <a:noFill/>
                    </a:lnR>
                    <a:lnT>
                      <a:noFill/>
                    </a:lnT>
                    <a:lnB>
                      <a:noFill/>
                    </a:lnB>
                    <a:solidFill>
                      <a:srgbClr val="EBF1DE"/>
                    </a:solidFill>
                  </a:tcPr>
                </a:tc>
                <a:tc hMerge="1">
                  <a:txBody>
                    <a:bodyPr/>
                    <a:lstStyle/>
                    <a:p>
                      <a:endParaRPr lang="pt-BR"/>
                    </a:p>
                  </a:txBody>
                  <a:tcPr/>
                </a:tc>
                <a:extLst>
                  <a:ext uri="{0D108BD9-81ED-4DB2-BD59-A6C34878D82A}">
                    <a16:rowId xmlns:a16="http://schemas.microsoft.com/office/drawing/2014/main" xmlns="" val="10000"/>
                  </a:ext>
                </a:extLst>
              </a:tr>
              <a:tr h="267936">
                <a:tc>
                  <a:txBody>
                    <a:bodyPr/>
                    <a:lstStyle/>
                    <a:p>
                      <a:pPr algn="l" fontAlgn="ctr"/>
                      <a:r>
                        <a:rPr lang="pt-BR" sz="1400" b="0" i="0" u="none" strike="noStrike" dirty="0">
                          <a:effectLst/>
                          <a:latin typeface="Arial" panose="020B0604020202020204" pitchFamily="34" charset="0"/>
                        </a:rPr>
                        <a:t>Saldo Anterior</a:t>
                      </a:r>
                    </a:p>
                  </a:txBody>
                  <a:tcPr marL="9525" marR="9525" marT="9525" marB="0" anchor="ctr">
                    <a:lnL>
                      <a:noFill/>
                    </a:lnL>
                    <a:lnR>
                      <a:noFill/>
                    </a:lnR>
                    <a:lnT>
                      <a:noFill/>
                    </a:lnT>
                    <a:lnB>
                      <a:noFill/>
                    </a:lnB>
                    <a:solidFill>
                      <a:srgbClr val="E4DFEC"/>
                    </a:solidFill>
                  </a:tcPr>
                </a:tc>
                <a:tc gridSpan="2">
                  <a:txBody>
                    <a:bodyPr/>
                    <a:lstStyle/>
                    <a:p>
                      <a:pPr algn="ctr" fontAlgn="ctr"/>
                      <a:r>
                        <a:rPr lang="pt-BR" sz="1400" b="0" i="0" u="none" strike="noStrike">
                          <a:effectLst/>
                          <a:latin typeface="Arial" panose="020B0604020202020204" pitchFamily="34" charset="0"/>
                        </a:rPr>
                        <a:t>                                   -   </a:t>
                      </a:r>
                    </a:p>
                  </a:txBody>
                  <a:tcPr marL="9525" marR="9525" marT="9525" marB="0" anchor="ctr">
                    <a:lnL>
                      <a:noFill/>
                    </a:lnL>
                    <a:lnR>
                      <a:noFill/>
                    </a:lnR>
                    <a:lnT>
                      <a:noFill/>
                    </a:lnT>
                    <a:lnB>
                      <a:noFill/>
                    </a:lnB>
                    <a:solidFill>
                      <a:srgbClr val="E4DFEC"/>
                    </a:solidFill>
                  </a:tcPr>
                </a:tc>
                <a:tc hMerge="1">
                  <a:txBody>
                    <a:bodyPr/>
                    <a:lstStyle/>
                    <a:p>
                      <a:endParaRPr lang="pt-BR"/>
                    </a:p>
                  </a:txBody>
                  <a:tcPr/>
                </a:tc>
                <a:extLst>
                  <a:ext uri="{0D108BD9-81ED-4DB2-BD59-A6C34878D82A}">
                    <a16:rowId xmlns:a16="http://schemas.microsoft.com/office/drawing/2014/main" xmlns="" val="10001"/>
                  </a:ext>
                </a:extLst>
              </a:tr>
              <a:tr h="267936">
                <a:tc>
                  <a:txBody>
                    <a:bodyPr/>
                    <a:lstStyle/>
                    <a:p>
                      <a:pPr algn="l" fontAlgn="ctr"/>
                      <a:r>
                        <a:rPr lang="pt-BR" sz="1400" b="0" i="0" u="none" strike="noStrike">
                          <a:effectLst/>
                          <a:latin typeface="Arial" panose="020B0604020202020204" pitchFamily="34" charset="0"/>
                        </a:rPr>
                        <a:t>Rendimentos - 2023</a:t>
                      </a:r>
                    </a:p>
                  </a:txBody>
                  <a:tcPr marL="9525" marR="9525" marT="9525" marB="0" anchor="ctr">
                    <a:lnL>
                      <a:noFill/>
                    </a:lnL>
                    <a:lnR>
                      <a:noFill/>
                    </a:lnR>
                    <a:lnT>
                      <a:noFill/>
                    </a:lnT>
                    <a:lnB>
                      <a:noFill/>
                    </a:lnB>
                    <a:solidFill>
                      <a:srgbClr val="E4DFEC"/>
                    </a:solidFill>
                  </a:tcPr>
                </a:tc>
                <a:tc gridSpan="2">
                  <a:txBody>
                    <a:bodyPr/>
                    <a:lstStyle/>
                    <a:p>
                      <a:pPr algn="ctr" fontAlgn="ctr"/>
                      <a:r>
                        <a:rPr lang="pt-BR" sz="1400" b="0" i="0" u="none" strike="noStrike">
                          <a:effectLst/>
                          <a:latin typeface="Arial" panose="020B0604020202020204" pitchFamily="34" charset="0"/>
                        </a:rPr>
                        <a:t>                   187.257,53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pt-BR"/>
                    </a:p>
                  </a:txBody>
                  <a:tcPr/>
                </a:tc>
                <a:extLst>
                  <a:ext uri="{0D108BD9-81ED-4DB2-BD59-A6C34878D82A}">
                    <a16:rowId xmlns:a16="http://schemas.microsoft.com/office/drawing/2014/main" xmlns="" val="10002"/>
                  </a:ext>
                </a:extLst>
              </a:tr>
              <a:tr h="267936">
                <a:tc>
                  <a:txBody>
                    <a:bodyPr/>
                    <a:lstStyle/>
                    <a:p>
                      <a:pPr algn="l" fontAlgn="ctr"/>
                      <a:r>
                        <a:rPr lang="pt-BR" sz="1400" b="0" i="0" u="none" strike="noStrike">
                          <a:effectLst/>
                          <a:latin typeface="Arial" panose="020B0604020202020204" pitchFamily="34" charset="0"/>
                        </a:rPr>
                        <a:t>Despesas Realizadas</a:t>
                      </a:r>
                    </a:p>
                  </a:txBody>
                  <a:tcPr marL="9525" marR="9525" marT="9525" marB="0" anchor="ctr">
                    <a:lnL>
                      <a:noFill/>
                    </a:lnL>
                    <a:lnR>
                      <a:noFill/>
                    </a:lnR>
                    <a:lnT>
                      <a:noFill/>
                    </a:lnT>
                    <a:lnB>
                      <a:noFill/>
                    </a:lnB>
                    <a:solidFill>
                      <a:srgbClr val="F2DCDB"/>
                    </a:solidFill>
                  </a:tcPr>
                </a:tc>
                <a:tc gridSpan="2">
                  <a:txBody>
                    <a:bodyPr/>
                    <a:lstStyle/>
                    <a:p>
                      <a:pPr algn="ctr" fontAlgn="ctr"/>
                      <a:r>
                        <a:rPr lang="pt-BR" sz="1400" b="0" i="0" u="none" strike="noStrike">
                          <a:effectLst/>
                          <a:latin typeface="Arial" panose="020B0604020202020204" pitchFamily="34" charset="0"/>
                        </a:rPr>
                        <a:t> R$    (128.758.686,11)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2DCDB"/>
                    </a:solidFill>
                  </a:tcPr>
                </a:tc>
                <a:tc hMerge="1">
                  <a:txBody>
                    <a:bodyPr/>
                    <a:lstStyle/>
                    <a:p>
                      <a:endParaRPr lang="pt-BR"/>
                    </a:p>
                  </a:txBody>
                  <a:tcPr/>
                </a:tc>
                <a:extLst>
                  <a:ext uri="{0D108BD9-81ED-4DB2-BD59-A6C34878D82A}">
                    <a16:rowId xmlns:a16="http://schemas.microsoft.com/office/drawing/2014/main" xmlns="" val="10003"/>
                  </a:ext>
                </a:extLst>
              </a:tr>
              <a:tr h="267936">
                <a:tc>
                  <a:txBody>
                    <a:bodyPr/>
                    <a:lstStyle/>
                    <a:p>
                      <a:pPr algn="l" fontAlgn="ctr"/>
                      <a:r>
                        <a:rPr lang="pt-BR" sz="1400" b="0" i="0" u="none" strike="noStrike">
                          <a:effectLst/>
                          <a:latin typeface="Arial" panose="020B0604020202020204" pitchFamily="34" charset="0"/>
                        </a:rPr>
                        <a:t>Saldo para próximo exercício</a:t>
                      </a:r>
                    </a:p>
                  </a:txBody>
                  <a:tcPr marL="9525" marR="9525" marT="9525" marB="0" anchor="ctr">
                    <a:lnL>
                      <a:noFill/>
                    </a:lnL>
                    <a:lnR>
                      <a:noFill/>
                    </a:lnR>
                    <a:lnT>
                      <a:noFill/>
                    </a:lnT>
                    <a:lnB>
                      <a:noFill/>
                    </a:lnB>
                    <a:solidFill>
                      <a:srgbClr val="EBF1DE"/>
                    </a:solidFill>
                  </a:tcPr>
                </a:tc>
                <a:tc gridSpan="2">
                  <a:txBody>
                    <a:bodyPr/>
                    <a:lstStyle/>
                    <a:p>
                      <a:pPr algn="ctr" fontAlgn="ctr"/>
                      <a:r>
                        <a:rPr lang="pt-BR" sz="1400" b="0" i="0" u="none" strike="noStrike">
                          <a:effectLst/>
                          <a:latin typeface="Arial" panose="020B0604020202020204" pitchFamily="34" charset="0"/>
                        </a:rPr>
                        <a:t> R$                             -   </a:t>
                      </a:r>
                    </a:p>
                  </a:txBody>
                  <a:tcPr marL="9525" marR="9525" marT="9525" marB="0" anchor="ctr">
                    <a:lnL>
                      <a:noFill/>
                    </a:lnL>
                    <a:lnR>
                      <a:noFill/>
                    </a:lnR>
                    <a:lnT>
                      <a:noFill/>
                    </a:lnT>
                    <a:lnB>
                      <a:noFill/>
                    </a:lnB>
                    <a:solidFill>
                      <a:srgbClr val="EBF1DE"/>
                    </a:solidFill>
                  </a:tcPr>
                </a:tc>
                <a:tc hMerge="1">
                  <a:txBody>
                    <a:bodyPr/>
                    <a:lstStyle/>
                    <a:p>
                      <a:endParaRPr lang="pt-BR"/>
                    </a:p>
                  </a:txBody>
                  <a:tcPr/>
                </a:tc>
                <a:extLst>
                  <a:ext uri="{0D108BD9-81ED-4DB2-BD59-A6C34878D82A}">
                    <a16:rowId xmlns:a16="http://schemas.microsoft.com/office/drawing/2014/main" xmlns="" val="10004"/>
                  </a:ext>
                </a:extLst>
              </a:tr>
              <a:tr h="267936">
                <a:tc>
                  <a:txBody>
                    <a:bodyPr/>
                    <a:lstStyle/>
                    <a:p>
                      <a:pPr algn="l" fontAlgn="ctr"/>
                      <a:endParaRPr lang="pt-BR" sz="14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fontAlgn="ctr"/>
                      <a:endParaRPr lang="pt-BR" sz="14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ctr" fontAlgn="ctr"/>
                      <a:endParaRPr lang="pt-BR" sz="14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xmlns="" val="10005"/>
                  </a:ext>
                </a:extLst>
              </a:tr>
              <a:tr h="267936">
                <a:tc>
                  <a:txBody>
                    <a:bodyPr/>
                    <a:lstStyle/>
                    <a:p>
                      <a:pPr algn="l" fontAlgn="ctr"/>
                      <a:r>
                        <a:rPr lang="pt-BR" sz="1400" b="0" i="0" u="none" strike="noStrike">
                          <a:effectLst/>
                          <a:latin typeface="Arial" panose="020B0604020202020204" pitchFamily="34" charset="0"/>
                        </a:rPr>
                        <a:t>Repasses Estaduais - 2024</a:t>
                      </a:r>
                    </a:p>
                  </a:txBody>
                  <a:tcPr marL="9525" marR="9525" marT="9525" marB="0" anchor="ctr">
                    <a:lnL>
                      <a:noFill/>
                    </a:lnL>
                    <a:lnR>
                      <a:noFill/>
                    </a:lnR>
                    <a:lnT>
                      <a:noFill/>
                    </a:lnT>
                    <a:lnB>
                      <a:noFill/>
                    </a:lnB>
                    <a:solidFill>
                      <a:srgbClr val="EBF1DE"/>
                    </a:solidFill>
                  </a:tcPr>
                </a:tc>
                <a:tc gridSpan="2">
                  <a:txBody>
                    <a:bodyPr/>
                    <a:lstStyle/>
                    <a:p>
                      <a:pPr algn="ctr" fontAlgn="ctr"/>
                      <a:r>
                        <a:rPr lang="pt-BR" sz="1400" b="0" i="0" u="none" strike="noStrike">
                          <a:effectLst/>
                          <a:latin typeface="Arial" panose="020B0604020202020204" pitchFamily="34" charset="0"/>
                        </a:rPr>
                        <a:t> R$       21.428.571,43 </a:t>
                      </a:r>
                    </a:p>
                  </a:txBody>
                  <a:tcPr marL="9525" marR="9525" marT="9525" marB="0" anchor="ctr">
                    <a:lnL>
                      <a:noFill/>
                    </a:lnL>
                    <a:lnR>
                      <a:noFill/>
                    </a:lnR>
                    <a:lnT>
                      <a:noFill/>
                    </a:lnT>
                    <a:lnB>
                      <a:noFill/>
                    </a:lnB>
                    <a:solidFill>
                      <a:srgbClr val="EBF1DE"/>
                    </a:solidFill>
                  </a:tcPr>
                </a:tc>
                <a:tc hMerge="1">
                  <a:txBody>
                    <a:bodyPr/>
                    <a:lstStyle/>
                    <a:p>
                      <a:endParaRPr lang="pt-BR"/>
                    </a:p>
                  </a:txBody>
                  <a:tcPr/>
                </a:tc>
                <a:extLst>
                  <a:ext uri="{0D108BD9-81ED-4DB2-BD59-A6C34878D82A}">
                    <a16:rowId xmlns:a16="http://schemas.microsoft.com/office/drawing/2014/main" xmlns="" val="10006"/>
                  </a:ext>
                </a:extLst>
              </a:tr>
              <a:tr h="267936">
                <a:tc>
                  <a:txBody>
                    <a:bodyPr/>
                    <a:lstStyle/>
                    <a:p>
                      <a:pPr algn="l" fontAlgn="ctr"/>
                      <a:r>
                        <a:rPr lang="pt-BR" sz="1400" b="0" i="0" u="none" strike="noStrike">
                          <a:effectLst/>
                          <a:latin typeface="Arial" panose="020B0604020202020204" pitchFamily="34" charset="0"/>
                        </a:rPr>
                        <a:t>Saldo Anterior</a:t>
                      </a:r>
                    </a:p>
                  </a:txBody>
                  <a:tcPr marL="9525" marR="9525" marT="9525" marB="0" anchor="ctr">
                    <a:lnL>
                      <a:noFill/>
                    </a:lnL>
                    <a:lnR>
                      <a:noFill/>
                    </a:lnR>
                    <a:lnT>
                      <a:noFill/>
                    </a:lnT>
                    <a:lnB>
                      <a:noFill/>
                    </a:lnB>
                    <a:solidFill>
                      <a:srgbClr val="E4DFEC"/>
                    </a:solidFill>
                  </a:tcPr>
                </a:tc>
                <a:tc gridSpan="2">
                  <a:txBody>
                    <a:bodyPr/>
                    <a:lstStyle/>
                    <a:p>
                      <a:pPr algn="ctr" fontAlgn="ctr"/>
                      <a:r>
                        <a:rPr lang="pt-BR" sz="1400" b="0" i="0" u="none" strike="noStrike">
                          <a:effectLst/>
                          <a:latin typeface="Arial" panose="020B0604020202020204" pitchFamily="34" charset="0"/>
                        </a:rPr>
                        <a:t>                8.245.240,10 </a:t>
                      </a:r>
                    </a:p>
                  </a:txBody>
                  <a:tcPr marL="9525" marR="9525" marT="9525" marB="0" anchor="ctr">
                    <a:lnL>
                      <a:noFill/>
                    </a:lnL>
                    <a:lnR>
                      <a:noFill/>
                    </a:lnR>
                    <a:lnT>
                      <a:noFill/>
                    </a:lnT>
                    <a:lnB>
                      <a:noFill/>
                    </a:lnB>
                    <a:solidFill>
                      <a:srgbClr val="E4DFEC"/>
                    </a:solidFill>
                  </a:tcPr>
                </a:tc>
                <a:tc hMerge="1">
                  <a:txBody>
                    <a:bodyPr/>
                    <a:lstStyle/>
                    <a:p>
                      <a:endParaRPr lang="pt-BR"/>
                    </a:p>
                  </a:txBody>
                  <a:tcPr/>
                </a:tc>
                <a:extLst>
                  <a:ext uri="{0D108BD9-81ED-4DB2-BD59-A6C34878D82A}">
                    <a16:rowId xmlns:a16="http://schemas.microsoft.com/office/drawing/2014/main" xmlns="" val="10007"/>
                  </a:ext>
                </a:extLst>
              </a:tr>
              <a:tr h="267936">
                <a:tc>
                  <a:txBody>
                    <a:bodyPr/>
                    <a:lstStyle/>
                    <a:p>
                      <a:pPr algn="l" fontAlgn="ctr"/>
                      <a:r>
                        <a:rPr lang="pt-BR" sz="1400" b="0" i="0" u="none" strike="noStrike">
                          <a:effectLst/>
                          <a:latin typeface="Arial" panose="020B0604020202020204" pitchFamily="34" charset="0"/>
                        </a:rPr>
                        <a:t>Rendimentos - 2024</a:t>
                      </a:r>
                    </a:p>
                  </a:txBody>
                  <a:tcPr marL="9525" marR="9525" marT="9525" marB="0" anchor="ctr">
                    <a:lnL>
                      <a:noFill/>
                    </a:lnL>
                    <a:lnR>
                      <a:noFill/>
                    </a:lnR>
                    <a:lnT>
                      <a:noFill/>
                    </a:lnT>
                    <a:lnB>
                      <a:noFill/>
                    </a:lnB>
                    <a:solidFill>
                      <a:srgbClr val="E4DFEC"/>
                    </a:solidFill>
                  </a:tcPr>
                </a:tc>
                <a:tc gridSpan="2">
                  <a:txBody>
                    <a:bodyPr/>
                    <a:lstStyle/>
                    <a:p>
                      <a:pPr algn="ctr" fontAlgn="ctr"/>
                      <a:r>
                        <a:rPr lang="pt-BR" sz="1400" b="0" i="0" u="none" strike="noStrike">
                          <a:effectLst/>
                          <a:latin typeface="Arial" panose="020B0604020202020204" pitchFamily="34" charset="0"/>
                        </a:rPr>
                        <a:t>                     40.263,74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pt-BR"/>
                    </a:p>
                  </a:txBody>
                  <a:tcPr/>
                </a:tc>
                <a:extLst>
                  <a:ext uri="{0D108BD9-81ED-4DB2-BD59-A6C34878D82A}">
                    <a16:rowId xmlns:a16="http://schemas.microsoft.com/office/drawing/2014/main" xmlns="" val="10008"/>
                  </a:ext>
                </a:extLst>
              </a:tr>
              <a:tr h="267936">
                <a:tc>
                  <a:txBody>
                    <a:bodyPr/>
                    <a:lstStyle/>
                    <a:p>
                      <a:pPr algn="l" fontAlgn="ctr"/>
                      <a:r>
                        <a:rPr lang="pt-BR" sz="1400" b="0" i="0" u="none" strike="noStrike">
                          <a:effectLst/>
                          <a:latin typeface="Arial" panose="020B0604020202020204" pitchFamily="34" charset="0"/>
                        </a:rPr>
                        <a:t>Despesas Realizadas</a:t>
                      </a:r>
                    </a:p>
                  </a:txBody>
                  <a:tcPr marL="9525" marR="9525" marT="9525" marB="0" anchor="ctr">
                    <a:lnL>
                      <a:noFill/>
                    </a:lnL>
                    <a:lnR>
                      <a:noFill/>
                    </a:lnR>
                    <a:lnT>
                      <a:noFill/>
                    </a:lnT>
                    <a:lnB>
                      <a:noFill/>
                    </a:lnB>
                    <a:solidFill>
                      <a:srgbClr val="F2DCDB"/>
                    </a:solidFill>
                  </a:tcPr>
                </a:tc>
                <a:tc gridSpan="2">
                  <a:txBody>
                    <a:bodyPr/>
                    <a:lstStyle/>
                    <a:p>
                      <a:pPr algn="ctr" fontAlgn="ctr"/>
                      <a:r>
                        <a:rPr lang="pt-BR" sz="1400" b="0" i="0" u="none" strike="noStrike">
                          <a:effectLst/>
                          <a:latin typeface="Arial" panose="020B0604020202020204" pitchFamily="34" charset="0"/>
                        </a:rPr>
                        <a:t> R$      (29.714.075,27)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2DCDB"/>
                    </a:solidFill>
                  </a:tcPr>
                </a:tc>
                <a:tc hMerge="1">
                  <a:txBody>
                    <a:bodyPr/>
                    <a:lstStyle/>
                    <a:p>
                      <a:endParaRPr lang="pt-BR"/>
                    </a:p>
                  </a:txBody>
                  <a:tcPr/>
                </a:tc>
                <a:extLst>
                  <a:ext uri="{0D108BD9-81ED-4DB2-BD59-A6C34878D82A}">
                    <a16:rowId xmlns:a16="http://schemas.microsoft.com/office/drawing/2014/main" xmlns="" val="10009"/>
                  </a:ext>
                </a:extLst>
              </a:tr>
              <a:tr h="267936">
                <a:tc>
                  <a:txBody>
                    <a:bodyPr/>
                    <a:lstStyle/>
                    <a:p>
                      <a:pPr algn="l" fontAlgn="ctr"/>
                      <a:r>
                        <a:rPr lang="pt-BR" sz="1400" b="0" i="0" u="none" strike="noStrike">
                          <a:effectLst/>
                          <a:latin typeface="Arial" panose="020B0604020202020204" pitchFamily="34" charset="0"/>
                        </a:rPr>
                        <a:t>Saldo para próximo exercício</a:t>
                      </a:r>
                    </a:p>
                  </a:txBody>
                  <a:tcPr marL="9525" marR="9525" marT="9525" marB="0" anchor="ctr">
                    <a:lnL>
                      <a:noFill/>
                    </a:lnL>
                    <a:lnR>
                      <a:noFill/>
                    </a:lnR>
                    <a:lnT>
                      <a:noFill/>
                    </a:lnT>
                    <a:lnB>
                      <a:noFill/>
                    </a:lnB>
                    <a:solidFill>
                      <a:srgbClr val="EBF1DE"/>
                    </a:solidFill>
                  </a:tcPr>
                </a:tc>
                <a:tc gridSpan="2">
                  <a:txBody>
                    <a:bodyPr/>
                    <a:lstStyle/>
                    <a:p>
                      <a:pPr algn="ctr" fontAlgn="ctr"/>
                      <a:r>
                        <a:rPr lang="pt-BR" sz="1400" b="0" i="0" u="none" strike="noStrike">
                          <a:effectLst/>
                          <a:latin typeface="Arial" panose="020B0604020202020204" pitchFamily="34" charset="0"/>
                        </a:rPr>
                        <a:t> R$                             -   </a:t>
                      </a:r>
                    </a:p>
                  </a:txBody>
                  <a:tcPr marL="9525" marR="9525" marT="9525" marB="0" anchor="ctr">
                    <a:lnL>
                      <a:noFill/>
                    </a:lnL>
                    <a:lnR>
                      <a:noFill/>
                    </a:lnR>
                    <a:lnT>
                      <a:noFill/>
                    </a:lnT>
                    <a:lnB>
                      <a:noFill/>
                    </a:lnB>
                    <a:solidFill>
                      <a:srgbClr val="EBF1DE"/>
                    </a:solidFill>
                  </a:tcPr>
                </a:tc>
                <a:tc hMerge="1">
                  <a:txBody>
                    <a:bodyPr/>
                    <a:lstStyle/>
                    <a:p>
                      <a:endParaRPr lang="pt-BR"/>
                    </a:p>
                  </a:txBody>
                  <a:tcPr/>
                </a:tc>
                <a:extLst>
                  <a:ext uri="{0D108BD9-81ED-4DB2-BD59-A6C34878D82A}">
                    <a16:rowId xmlns:a16="http://schemas.microsoft.com/office/drawing/2014/main" xmlns="" val="10010"/>
                  </a:ext>
                </a:extLst>
              </a:tr>
              <a:tr h="189789">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1"/>
                  </a:ext>
                </a:extLst>
              </a:tr>
              <a:tr h="189789">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2"/>
                  </a:ext>
                </a:extLst>
              </a:tr>
              <a:tr h="189789">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pt-BR"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xmlns="" val="10013"/>
                  </a:ext>
                </a:extLst>
              </a:tr>
              <a:tr h="267936">
                <a:tc>
                  <a:txBody>
                    <a:bodyPr/>
                    <a:lstStyle/>
                    <a:p>
                      <a:pPr algn="l" fontAlgn="ctr"/>
                      <a:r>
                        <a:rPr lang="pt-BR" sz="1400" b="1" i="0" u="none" strike="noStrike">
                          <a:effectLst/>
                          <a:latin typeface="Cambria" panose="02040503050406030204" pitchFamily="18" charset="0"/>
                        </a:rPr>
                        <a:t>Repasses do Convênio</a:t>
                      </a:r>
                    </a:p>
                  </a:txBody>
                  <a:tcPr marL="9525" marR="9525" marT="9525" marB="0" anchor="ctr">
                    <a:lnL>
                      <a:noFill/>
                    </a:lnL>
                    <a:lnR>
                      <a:noFill/>
                    </a:lnR>
                    <a:lnT>
                      <a:noFill/>
                    </a:lnT>
                    <a:lnB>
                      <a:noFill/>
                    </a:lnB>
                    <a:solidFill>
                      <a:srgbClr val="DCE6F1"/>
                    </a:solidFill>
                  </a:tcPr>
                </a:tc>
                <a:tc gridSpan="2">
                  <a:txBody>
                    <a:bodyPr/>
                    <a:lstStyle/>
                    <a:p>
                      <a:pPr algn="ctr" fontAlgn="ctr"/>
                      <a:r>
                        <a:rPr lang="pt-BR" sz="1400" b="1" i="0" u="none" strike="noStrike">
                          <a:effectLst/>
                          <a:latin typeface="Cambria" panose="02040503050406030204" pitchFamily="18" charset="0"/>
                        </a:rPr>
                        <a:t> R$        150.000.000,01 </a:t>
                      </a:r>
                    </a:p>
                  </a:txBody>
                  <a:tcPr marL="9525" marR="9525" marT="9525" marB="0" anchor="ctr">
                    <a:lnL>
                      <a:noFill/>
                    </a:lnL>
                    <a:lnR>
                      <a:noFill/>
                    </a:lnR>
                    <a:lnT>
                      <a:noFill/>
                    </a:lnT>
                    <a:lnB>
                      <a:noFill/>
                    </a:lnB>
                    <a:solidFill>
                      <a:srgbClr val="DCE6F1"/>
                    </a:solidFill>
                  </a:tcPr>
                </a:tc>
                <a:tc hMerge="1">
                  <a:txBody>
                    <a:bodyPr/>
                    <a:lstStyle/>
                    <a:p>
                      <a:endParaRPr lang="pt-BR"/>
                    </a:p>
                  </a:txBody>
                  <a:tcPr/>
                </a:tc>
                <a:extLst>
                  <a:ext uri="{0D108BD9-81ED-4DB2-BD59-A6C34878D82A}">
                    <a16:rowId xmlns:a16="http://schemas.microsoft.com/office/drawing/2014/main" xmlns="" val="10014"/>
                  </a:ext>
                </a:extLst>
              </a:tr>
              <a:tr h="267936">
                <a:tc>
                  <a:txBody>
                    <a:bodyPr/>
                    <a:lstStyle/>
                    <a:p>
                      <a:pPr algn="l" fontAlgn="ctr"/>
                      <a:r>
                        <a:rPr lang="pt-BR" sz="1400" b="1" i="0" u="none" strike="noStrike">
                          <a:effectLst/>
                          <a:latin typeface="Cambria" panose="02040503050406030204" pitchFamily="18" charset="0"/>
                        </a:rPr>
                        <a:t>Rendimentos</a:t>
                      </a:r>
                    </a:p>
                  </a:txBody>
                  <a:tcPr marL="9525" marR="9525" marT="9525" marB="0" anchor="ctr">
                    <a:lnL>
                      <a:noFill/>
                    </a:lnL>
                    <a:lnR>
                      <a:noFill/>
                    </a:lnR>
                    <a:lnT>
                      <a:noFill/>
                    </a:lnT>
                    <a:lnB>
                      <a:noFill/>
                    </a:lnB>
                    <a:solidFill>
                      <a:srgbClr val="DCE6F1"/>
                    </a:solidFill>
                  </a:tcPr>
                </a:tc>
                <a:tc gridSpan="2">
                  <a:txBody>
                    <a:bodyPr/>
                    <a:lstStyle/>
                    <a:p>
                      <a:pPr algn="ctr" fontAlgn="ctr"/>
                      <a:r>
                        <a:rPr lang="pt-BR" sz="1400" b="1" i="0" u="none" strike="noStrike">
                          <a:effectLst/>
                          <a:latin typeface="Cambria" panose="02040503050406030204" pitchFamily="18" charset="0"/>
                        </a:rPr>
                        <a:t>                        227.521,27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pt-BR"/>
                    </a:p>
                  </a:txBody>
                  <a:tcPr/>
                </a:tc>
                <a:extLst>
                  <a:ext uri="{0D108BD9-81ED-4DB2-BD59-A6C34878D82A}">
                    <a16:rowId xmlns:a16="http://schemas.microsoft.com/office/drawing/2014/main" xmlns="" val="10015"/>
                  </a:ext>
                </a:extLst>
              </a:tr>
              <a:tr h="267936">
                <a:tc>
                  <a:txBody>
                    <a:bodyPr/>
                    <a:lstStyle/>
                    <a:p>
                      <a:pPr algn="l" fontAlgn="ctr"/>
                      <a:r>
                        <a:rPr lang="pt-BR" sz="1400" b="1" i="0" u="none" strike="noStrike">
                          <a:effectLst/>
                          <a:latin typeface="Cambria" panose="02040503050406030204" pitchFamily="18" charset="0"/>
                        </a:rPr>
                        <a:t>Despesas Totais</a:t>
                      </a:r>
                    </a:p>
                  </a:txBody>
                  <a:tcPr marL="9525" marR="9525" marT="9525" marB="0" anchor="ctr">
                    <a:lnL>
                      <a:noFill/>
                    </a:lnL>
                    <a:lnR>
                      <a:noFill/>
                    </a:lnR>
                    <a:lnT>
                      <a:noFill/>
                    </a:lnT>
                    <a:lnB>
                      <a:noFill/>
                    </a:lnB>
                    <a:solidFill>
                      <a:srgbClr val="DCE6F1"/>
                    </a:solidFill>
                  </a:tcPr>
                </a:tc>
                <a:tc gridSpan="2">
                  <a:txBody>
                    <a:bodyPr/>
                    <a:lstStyle/>
                    <a:p>
                      <a:pPr algn="ctr" fontAlgn="ctr"/>
                      <a:r>
                        <a:rPr lang="pt-BR" sz="1400" b="1" i="0" u="none" strike="noStrike" dirty="0">
                          <a:effectLst/>
                          <a:latin typeface="Cambria" panose="02040503050406030204" pitchFamily="18" charset="0"/>
                        </a:rPr>
                        <a:t> R$     (150.227.521,28)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DCE6F1"/>
                    </a:solidFill>
                  </a:tcPr>
                </a:tc>
                <a:tc hMerge="1">
                  <a:txBody>
                    <a:bodyPr/>
                    <a:lstStyle/>
                    <a:p>
                      <a:endParaRPr lang="pt-BR"/>
                    </a:p>
                  </a:txBody>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295173170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ersonalizar design">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ersonalizar design">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Cacho">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7.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122513</TotalTime>
  <Words>1636</Words>
  <Application>Microsoft Office PowerPoint</Application>
  <PresentationFormat>Apresentação na tela (4:3)</PresentationFormat>
  <Paragraphs>418</Paragraphs>
  <Slides>9</Slides>
  <Notes>1</Notes>
  <HiddenSlides>0</HiddenSlides>
  <MMClips>0</MMClips>
  <ScaleCrop>false</ScaleCrop>
  <HeadingPairs>
    <vt:vector size="6" baseType="variant">
      <vt:variant>
        <vt:lpstr>Fontes usadas</vt:lpstr>
      </vt:variant>
      <vt:variant>
        <vt:i4>8</vt:i4>
      </vt:variant>
      <vt:variant>
        <vt:lpstr>Tema</vt:lpstr>
      </vt:variant>
      <vt:variant>
        <vt:i4>6</vt:i4>
      </vt:variant>
      <vt:variant>
        <vt:lpstr>Títulos de slides</vt:lpstr>
      </vt:variant>
      <vt:variant>
        <vt:i4>9</vt:i4>
      </vt:variant>
    </vt:vector>
  </HeadingPairs>
  <TitlesOfParts>
    <vt:vector size="23" baseType="lpstr">
      <vt:lpstr>Arial</vt:lpstr>
      <vt:lpstr>Calibri</vt:lpstr>
      <vt:lpstr>Calibri Light</vt:lpstr>
      <vt:lpstr>Cambria</vt:lpstr>
      <vt:lpstr>Century Gothic</vt:lpstr>
      <vt:lpstr>Times New Roman</vt:lpstr>
      <vt:lpstr>Tw Cen MT</vt:lpstr>
      <vt:lpstr>Wingdings 3</vt:lpstr>
      <vt:lpstr>Tema do Office</vt:lpstr>
      <vt:lpstr>1_Personalizar design</vt:lpstr>
      <vt:lpstr>Personalizar design</vt:lpstr>
      <vt:lpstr>1_Tema do Office</vt:lpstr>
      <vt:lpstr>2_Tema do Office</vt:lpstr>
      <vt:lpstr>Cacho</vt:lpstr>
      <vt:lpstr>Objeto: Custeio- Prestação de serviços para manter as operações necessárias ao funcionamento do Hospital Anchieta, Hospital de Clínicas, Hospital de Urgência e Hospital Municipal e Universitário, para atendimento aos usuários do Sistema Único de Saúde na região DRS I.</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35492</dc:creator>
  <cp:lastModifiedBy>Maria Cristina Lopes</cp:lastModifiedBy>
  <cp:revision>7250</cp:revision>
  <cp:lastPrinted>2022-05-31T12:37:48Z</cp:lastPrinted>
  <dcterms:created xsi:type="dcterms:W3CDTF">2011-03-28T18:14:24Z</dcterms:created>
  <dcterms:modified xsi:type="dcterms:W3CDTF">2024-05-03T13:47:19Z</dcterms:modified>
</cp:coreProperties>
</file>